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28" r:id="rId2"/>
    <p:sldMasterId id="2147483929" r:id="rId3"/>
    <p:sldMasterId id="2147483930" r:id="rId4"/>
    <p:sldMasterId id="2147484634" r:id="rId5"/>
  </p:sldMasterIdLst>
  <p:notesMasterIdLst>
    <p:notesMasterId r:id="rId66"/>
  </p:notesMasterIdLst>
  <p:handoutMasterIdLst>
    <p:handoutMasterId r:id="rId67"/>
  </p:handoutMasterIdLst>
  <p:sldIdLst>
    <p:sldId id="258" r:id="rId6"/>
    <p:sldId id="435" r:id="rId7"/>
    <p:sldId id="335" r:id="rId8"/>
    <p:sldId id="336" r:id="rId9"/>
    <p:sldId id="437" r:id="rId10"/>
    <p:sldId id="382" r:id="rId11"/>
    <p:sldId id="383" r:id="rId12"/>
    <p:sldId id="438" r:id="rId13"/>
    <p:sldId id="439" r:id="rId14"/>
    <p:sldId id="384" r:id="rId15"/>
    <p:sldId id="387" r:id="rId16"/>
    <p:sldId id="441" r:id="rId17"/>
    <p:sldId id="442" r:id="rId18"/>
    <p:sldId id="388" r:id="rId19"/>
    <p:sldId id="391" r:id="rId20"/>
    <p:sldId id="443" r:id="rId21"/>
    <p:sldId id="454" r:id="rId22"/>
    <p:sldId id="389" r:id="rId23"/>
    <p:sldId id="392" r:id="rId24"/>
    <p:sldId id="393" r:id="rId25"/>
    <p:sldId id="448" r:id="rId26"/>
    <p:sldId id="449" r:id="rId27"/>
    <p:sldId id="451" r:id="rId28"/>
    <p:sldId id="452" r:id="rId29"/>
    <p:sldId id="394" r:id="rId30"/>
    <p:sldId id="395" r:id="rId31"/>
    <p:sldId id="396" r:id="rId32"/>
    <p:sldId id="430" r:id="rId33"/>
    <p:sldId id="399" r:id="rId34"/>
    <p:sldId id="455" r:id="rId35"/>
    <p:sldId id="456" r:id="rId36"/>
    <p:sldId id="457" r:id="rId37"/>
    <p:sldId id="429" r:id="rId38"/>
    <p:sldId id="400" r:id="rId39"/>
    <p:sldId id="401" r:id="rId40"/>
    <p:sldId id="417" r:id="rId41"/>
    <p:sldId id="459" r:id="rId42"/>
    <p:sldId id="470" r:id="rId43"/>
    <p:sldId id="460" r:id="rId44"/>
    <p:sldId id="408" r:id="rId45"/>
    <p:sldId id="462" r:id="rId46"/>
    <p:sldId id="461" r:id="rId47"/>
    <p:sldId id="463" r:id="rId48"/>
    <p:sldId id="464" r:id="rId49"/>
    <p:sldId id="409" r:id="rId50"/>
    <p:sldId id="410" r:id="rId51"/>
    <p:sldId id="469" r:id="rId52"/>
    <p:sldId id="458" r:id="rId53"/>
    <p:sldId id="471" r:id="rId54"/>
    <p:sldId id="474" r:id="rId55"/>
    <p:sldId id="411" r:id="rId56"/>
    <p:sldId id="418" r:id="rId57"/>
    <p:sldId id="412" r:id="rId58"/>
    <p:sldId id="413" r:id="rId59"/>
    <p:sldId id="415" r:id="rId60"/>
    <p:sldId id="475" r:id="rId61"/>
    <p:sldId id="465" r:id="rId62"/>
    <p:sldId id="466" r:id="rId63"/>
    <p:sldId id="432" r:id="rId64"/>
    <p:sldId id="420" r:id="rId6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225E5E"/>
    <a:srgbClr val="43A64A"/>
    <a:srgbClr val="336600"/>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7" autoAdjust="0"/>
    <p:restoredTop sz="72037" autoAdjust="0"/>
  </p:normalViewPr>
  <p:slideViewPr>
    <p:cSldViewPr snapToGrid="0">
      <p:cViewPr>
        <p:scale>
          <a:sx n="100" d="100"/>
          <a:sy n="100" d="100"/>
        </p:scale>
        <p:origin x="1824"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A80D658-DA02-864C-AE8B-E3ECBBB399DA}" type="datetimeFigureOut">
              <a:rPr lang="en-US"/>
              <a:pPr/>
              <a:t>10/19/17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CF8E100-24A2-C148-85B6-5C1BED2DACD4}" type="slidenum">
              <a:rPr lang="en-US"/>
              <a:pPr/>
              <a:t>‹#›</a:t>
            </a:fld>
            <a:endParaRPr lang="en-US"/>
          </a:p>
        </p:txBody>
      </p:sp>
    </p:spTree>
    <p:extLst>
      <p:ext uri="{BB962C8B-B14F-4D97-AF65-F5344CB8AC3E}">
        <p14:creationId xmlns:p14="http://schemas.microsoft.com/office/powerpoint/2010/main" val="3631156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1584643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r>
              <a:rPr lang="en-US" b="1" i="1"/>
              <a:t>Pre-class music: </a:t>
            </a:r>
            <a:r>
              <a:rPr lang="en-US"/>
              <a:t>“Diamonds from Sierra Leone” by Kanye West (Featuring Jay-Z) (See Tip #445)</a:t>
            </a:r>
          </a:p>
          <a:p>
            <a:endParaRPr lang="en-US"/>
          </a:p>
          <a:p>
            <a:r>
              <a:rPr lang="en-US"/>
              <a:t>This song introduces the black market, as well as supply and demand and the costs of labor.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i="1"/>
              <a:t>Lecture tip:</a:t>
            </a:r>
          </a:p>
          <a:p>
            <a:r>
              <a:rPr lang="en-US"/>
              <a:t>The text sets up the example that is used for the next eight slides.</a:t>
            </a:r>
          </a:p>
          <a:p>
            <a:r>
              <a:rPr lang="en-US" b="1" i="1"/>
              <a:t> </a:t>
            </a:r>
            <a:endParaRPr lang="en-US"/>
          </a:p>
          <a:p>
            <a:r>
              <a:rPr lang="en-US" b="1" i="1"/>
              <a:t>Note to instructors: </a:t>
            </a:r>
            <a:endParaRPr lang="en-US"/>
          </a:p>
          <a:p>
            <a:r>
              <a:rPr lang="en-US"/>
              <a:t>If you teach industrial organization, you may think at this point that the textbook is going to discuss some form of Bertrand competition. Although it is not explicitly stated, the example the book develops is really Cournot competition.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The table shows the demand schedule for cell phone service.</a:t>
            </a:r>
          </a:p>
          <a:p>
            <a:endParaRPr lang="en-US" dirty="0"/>
          </a:p>
          <a:p>
            <a:r>
              <a:rPr lang="en-US" dirty="0"/>
              <a:t>Ask students what would happen if the market was perfectly competitive. </a:t>
            </a:r>
          </a:p>
          <a:p>
            <a:pPr marL="171450" indent="-171450">
              <a:buFont typeface="Arial" charset="0"/>
              <a:buChar char="•"/>
            </a:pPr>
            <a:r>
              <a:rPr lang="en-US" dirty="0"/>
              <a:t>Remind them that marginal cost is equal to zero.</a:t>
            </a:r>
          </a:p>
          <a:p>
            <a:endParaRPr lang="en-US" dirty="0"/>
          </a:p>
          <a:p>
            <a:r>
              <a:rPr lang="en-US" dirty="0"/>
              <a:t>First click:</a:t>
            </a:r>
          </a:p>
          <a:p>
            <a:pPr marL="171450" indent="-171450">
              <a:buFont typeface="Arial" charset="0"/>
              <a:buChar char="•"/>
            </a:pPr>
            <a:r>
              <a:rPr lang="en-US" dirty="0"/>
              <a:t>P = MC = 0, Q = 1,200</a:t>
            </a:r>
          </a:p>
          <a:p>
            <a:pPr marL="171450" indent="-171450">
              <a:buFont typeface="Arial" charset="0"/>
              <a:buChar char="•"/>
            </a:pPr>
            <a:r>
              <a:rPr lang="en-US" dirty="0"/>
              <a:t>Remind them that this is socially efficient.</a:t>
            </a:r>
          </a:p>
          <a:p>
            <a:pPr>
              <a:buFontTx/>
              <a:buChar char="•"/>
            </a:pPr>
            <a:endParaRPr lang="en-US" dirty="0"/>
          </a:p>
          <a:p>
            <a:pPr marL="171450" indent="-171450">
              <a:buFont typeface="Arial" charset="0"/>
              <a:buChar char="•"/>
            </a:pPr>
            <a:r>
              <a:rPr lang="en-US" dirty="0"/>
              <a:t>Ask students what would happen if the market was a monopoly.</a:t>
            </a:r>
          </a:p>
          <a:p>
            <a:pPr marL="171450" indent="-171450">
              <a:buFont typeface="Arial" charset="0"/>
              <a:buChar char="•"/>
            </a:pPr>
            <a:r>
              <a:rPr lang="en-US" dirty="0"/>
              <a:t>Since MC = 0, look for the point where TR is maximized.</a:t>
            </a:r>
          </a:p>
          <a:p>
            <a:pPr>
              <a:buFontTx/>
              <a:buChar char="•"/>
            </a:pPr>
            <a:endParaRPr lang="en-US" dirty="0"/>
          </a:p>
          <a:p>
            <a:r>
              <a:rPr lang="en-US" dirty="0"/>
              <a:t>Second click:</a:t>
            </a:r>
          </a:p>
          <a:p>
            <a:pPr marL="171450" indent="-171450">
              <a:buFont typeface="Arial" charset="0"/>
              <a:buChar char="•"/>
            </a:pPr>
            <a:r>
              <a:rPr lang="en-US" dirty="0"/>
              <a:t>P = $90, Q = 600</a:t>
            </a:r>
          </a:p>
          <a:p>
            <a:pPr>
              <a:buFontTx/>
              <a:buChar cha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Point out to students that the top half of the table is not necessary since the duopoly solution would be between the monopoly solution and the competitive solution.</a:t>
            </a:r>
          </a:p>
          <a:p>
            <a:endParaRPr lang="en-US" dirty="0"/>
          </a:p>
          <a:p>
            <a:r>
              <a:rPr lang="en-US" dirty="0"/>
              <a:t>The two firms will jointly act like a monopoly. </a:t>
            </a:r>
          </a:p>
          <a:p>
            <a:endParaRPr lang="en-US" dirty="0"/>
          </a:p>
          <a:p>
            <a:r>
              <a:rPr lang="en-US" dirty="0"/>
              <a:t>First click:</a:t>
            </a:r>
          </a:p>
          <a:p>
            <a:pPr marL="171450" indent="-171450">
              <a:buFont typeface="Arial" charset="0"/>
              <a:buChar char="•"/>
            </a:pPr>
            <a:r>
              <a:rPr lang="en-US" dirty="0"/>
              <a:t>Set P = $90</a:t>
            </a:r>
          </a:p>
          <a:p>
            <a:pPr marL="171450" indent="-171450">
              <a:buFont typeface="Arial" charset="0"/>
              <a:buChar char="•"/>
            </a:pPr>
            <a:r>
              <a:rPr lang="en-US" dirty="0"/>
              <a:t>Each will serve 300 customers.</a:t>
            </a:r>
          </a:p>
          <a:p>
            <a:pPr marL="171450" indent="-171450">
              <a:buFont typeface="Arial" charset="0"/>
              <a:buChar char="•"/>
            </a:pPr>
            <a:r>
              <a:rPr lang="en-US" dirty="0"/>
              <a:t>Each will share the monopoly profits: $27,000 each.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Collusive outcome fails because:</a:t>
            </a:r>
          </a:p>
          <a:p>
            <a:pPr marL="171450" indent="-171450">
              <a:buFont typeface="Arial" charset="0"/>
              <a:buChar char="•"/>
            </a:pPr>
            <a:r>
              <a:rPr lang="en-US" dirty="0"/>
              <a:t>If AT-Phone believes that Horizon will maintain the agreement, they will want to cut prices in order to be able to serve more customers.</a:t>
            </a:r>
          </a:p>
          <a:p>
            <a:pPr marL="171450" indent="-171450">
              <a:buFont typeface="Arial" charset="0"/>
              <a:buChar char="•"/>
            </a:pPr>
            <a:r>
              <a:rPr lang="en-US" dirty="0"/>
              <a:t>But if AT-Phone cuts their price, Horizon would want to cut their price as well, to maintain their market share.</a:t>
            </a:r>
          </a:p>
          <a:p>
            <a:pPr marL="171450" indent="-171450">
              <a:buFont typeface="Arial" charset="0"/>
              <a:buChar char="•"/>
            </a:pPr>
            <a:r>
              <a:rPr lang="en-US" dirty="0"/>
              <a:t>So what price will each firm set? How many customers will they serve?</a:t>
            </a:r>
          </a:p>
          <a:p>
            <a:pPr marL="171450" indent="-171450">
              <a:buFont typeface="Arial" charset="0"/>
              <a:buChar char="•"/>
            </a:pPr>
            <a:r>
              <a:rPr lang="en-US" dirty="0"/>
              <a:t>The next slide explains </a:t>
            </a:r>
            <a:r>
              <a:rPr lang="en-US" i="1" dirty="0"/>
              <a:t>mutual interdependence </a:t>
            </a:r>
            <a:r>
              <a:rPr lang="en-US" dirty="0"/>
              <a:t>and a </a:t>
            </a:r>
            <a:r>
              <a:rPr lang="en-US" i="1" dirty="0"/>
              <a:t>Nash equilibrium</a:t>
            </a:r>
            <a:r>
              <a:rPr lang="en-US" dirty="0"/>
              <a:t>.</a:t>
            </a:r>
          </a:p>
          <a:p>
            <a:r>
              <a:rPr lang="en-US" b="1" i="1" dirty="0"/>
              <a:t> </a:t>
            </a:r>
            <a:endParaRPr lang="en-US" dirty="0"/>
          </a:p>
          <a:p>
            <a:r>
              <a:rPr lang="en-US" b="1" i="1" dirty="0"/>
              <a:t>Lecture tip:</a:t>
            </a:r>
            <a:endParaRPr lang="en-US" dirty="0"/>
          </a:p>
          <a:p>
            <a:r>
              <a:rPr lang="en-US" dirty="0"/>
              <a:t>The order of the slides deviates a little from the textbook. In the book, they first </a:t>
            </a:r>
            <a:r>
              <a:rPr lang="en-US" i="1" dirty="0"/>
              <a:t>find </a:t>
            </a:r>
            <a:r>
              <a:rPr lang="en-US" dirty="0"/>
              <a:t>the Nash equilibrium, then </a:t>
            </a:r>
            <a:r>
              <a:rPr lang="en-US" i="1" dirty="0"/>
              <a:t>define mutual interdependence</a:t>
            </a:r>
            <a:r>
              <a:rPr lang="en-US" dirty="0"/>
              <a:t>, and then </a:t>
            </a:r>
            <a:r>
              <a:rPr lang="en-US" i="1" dirty="0"/>
              <a:t>define a Nash equilibrium</a:t>
            </a:r>
            <a:r>
              <a:rPr lang="en-US" dirty="0"/>
              <a:t>. It’s also not clear in the book whether firms are choosing prices or output: (i.e., Bertrand competition or </a:t>
            </a:r>
            <a:r>
              <a:rPr lang="en-US" dirty="0" err="1"/>
              <a:t>Cournot</a:t>
            </a:r>
            <a:r>
              <a:rPr lang="en-US" dirty="0"/>
              <a:t> competition). The next few slides will do both. A later slide models the problem as a game with a payoff matrix to illustrate the problem a different way.</a:t>
            </a:r>
          </a:p>
          <a:p>
            <a:endParaRPr lang="en-US" b="1" dirty="0"/>
          </a:p>
          <a:p>
            <a:pPr>
              <a:buFontTx/>
              <a:buChar char="•"/>
            </a:pP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i="1" dirty="0"/>
              <a:t>Inter</a:t>
            </a:r>
            <a:r>
              <a:rPr lang="en-US" dirty="0"/>
              <a:t>dependence:</a:t>
            </a:r>
          </a:p>
          <a:p>
            <a:pPr marL="171450" indent="-171450">
              <a:buFont typeface="Arial" charset="0"/>
              <a:buChar char="•"/>
            </a:pPr>
            <a:r>
              <a:rPr lang="en-US" dirty="0"/>
              <a:t>Occurs in oligopoly due to the size of each individual firm</a:t>
            </a:r>
          </a:p>
          <a:p>
            <a:pPr marL="171450" indent="-171450">
              <a:buFont typeface="Arial" charset="0"/>
              <a:buChar char="•"/>
            </a:pPr>
            <a:r>
              <a:rPr lang="en-US" dirty="0"/>
              <a:t>When one firm owns a sizable share of the market, the decisions made by that one firm affect the market in a noticeable way and therefore affect the decisions of competing firms.</a:t>
            </a:r>
          </a:p>
          <a:p>
            <a:endParaRPr lang="en-US" dirty="0"/>
          </a:p>
          <a:p>
            <a:r>
              <a:rPr lang="en-US" i="1" dirty="0"/>
              <a:t>In</a:t>
            </a:r>
            <a:r>
              <a:rPr lang="en-US" dirty="0"/>
              <a:t>dependence:</a:t>
            </a:r>
          </a:p>
          <a:p>
            <a:pPr marL="171450" indent="-171450">
              <a:buFont typeface="Arial" charset="0"/>
              <a:buChar char="•"/>
            </a:pPr>
            <a:r>
              <a:rPr lang="en-US" dirty="0"/>
              <a:t>Occurs in perfect competition</a:t>
            </a:r>
          </a:p>
          <a:p>
            <a:pPr marL="171450" indent="-171450">
              <a:buFont typeface="Arial" charset="0"/>
              <a:buChar char="•"/>
            </a:pPr>
            <a:r>
              <a:rPr lang="en-US" dirty="0"/>
              <a:t>If each firm is just a </a:t>
            </a:r>
            <a:r>
              <a:rPr lang="ja-JP" altLang="en-US" dirty="0"/>
              <a:t>“</a:t>
            </a:r>
            <a:r>
              <a:rPr lang="en-US" altLang="ja-JP" dirty="0"/>
              <a:t>drop in the bucket</a:t>
            </a:r>
            <a:r>
              <a:rPr lang="ja-JP" altLang="en-US" dirty="0"/>
              <a:t>”</a:t>
            </a:r>
            <a:r>
              <a:rPr lang="en-US" altLang="ja-JP" dirty="0"/>
              <a:t> compared to the size of the industry, one competitor</a:t>
            </a:r>
            <a:r>
              <a:rPr lang="ja-JP" altLang="en-US" dirty="0"/>
              <a:t>’</a:t>
            </a:r>
            <a:r>
              <a:rPr lang="en-US" altLang="ja-JP" dirty="0"/>
              <a:t>s actions will have no noticeable effect on the market, and thus firms will choose actions </a:t>
            </a:r>
            <a:r>
              <a:rPr lang="en-US" altLang="ja-JP" i="1" dirty="0"/>
              <a:t>independently</a:t>
            </a:r>
            <a:r>
              <a:rPr lang="en-US" altLang="ja-JP" dirty="0"/>
              <a:t> of other firms.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dirty="0" smtClean="0"/>
              <a:t>Lecture notes: </a:t>
            </a:r>
          </a:p>
          <a:p>
            <a:pPr marL="171450" indent="-171450">
              <a:buFont typeface="Arial" charset="0"/>
              <a:buChar char="•"/>
            </a:pPr>
            <a:r>
              <a:rPr lang="en-US" b="0" i="0" dirty="0" smtClean="0"/>
              <a:t>In oligopoly,</a:t>
            </a:r>
            <a:r>
              <a:rPr lang="en-US" b="0" i="0" baseline="0" dirty="0" smtClean="0"/>
              <a:t> the process that leads to equilibrium may take on a special form referred to as a Nash equilibrium.</a:t>
            </a:r>
          </a:p>
          <a:p>
            <a:pPr marL="628650" lvl="1" indent="-171450">
              <a:buFont typeface="Arial" charset="0"/>
              <a:buChar char="•"/>
            </a:pPr>
            <a:r>
              <a:rPr lang="en-US" b="0" i="0" baseline="0" dirty="0" smtClean="0"/>
              <a:t>Named after the 1994 Nobel Prize winner, John Nash.</a:t>
            </a:r>
            <a:endParaRPr lang="en-US" b="0" i="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What we want to do is find a pair of prices, one charged by each firm, so that neither firm has an incentive to change their price (Nash equilibrium).</a:t>
            </a:r>
          </a:p>
          <a:p>
            <a:endParaRPr lang="en-US" b="1" dirty="0"/>
          </a:p>
          <a:p>
            <a:r>
              <a:rPr lang="en-US" dirty="0"/>
              <a:t>First click: </a:t>
            </a:r>
          </a:p>
          <a:p>
            <a:pPr marL="171450" indent="-171450">
              <a:buFont typeface="Arial" charset="0"/>
              <a:buChar char="•"/>
            </a:pPr>
            <a:r>
              <a:rPr lang="en-US" dirty="0"/>
              <a:t>Crosses out $90.</a:t>
            </a:r>
          </a:p>
          <a:p>
            <a:pPr marL="171450" indent="-171450">
              <a:buFont typeface="Arial" charset="0"/>
              <a:buChar char="•"/>
            </a:pPr>
            <a:r>
              <a:rPr lang="en-US" dirty="0"/>
              <a:t>We already discussed that both firms charging the cartel price is not stable. </a:t>
            </a:r>
          </a:p>
          <a:p>
            <a:pPr marL="171450" indent="-171450">
              <a:buFont typeface="Arial" charset="0"/>
              <a:buChar char="•"/>
            </a:pPr>
            <a:r>
              <a:rPr lang="en-US" dirty="0"/>
              <a:t>Given one firm charges $90, the other firm will want to undercut that price to capture more customers.</a:t>
            </a:r>
          </a:p>
          <a:p>
            <a:endParaRPr lang="en-US" dirty="0"/>
          </a:p>
          <a:p>
            <a:r>
              <a:rPr lang="en-US" dirty="0"/>
              <a:t>Now assume that each firm is charging $75. </a:t>
            </a:r>
          </a:p>
          <a:p>
            <a:pPr marL="171450" indent="-171450">
              <a:buFont typeface="Arial" charset="0"/>
              <a:buChar char="•"/>
            </a:pPr>
            <a:r>
              <a:rPr lang="en-US" dirty="0"/>
              <a:t>What is AT-Phone’s </a:t>
            </a:r>
            <a:r>
              <a:rPr lang="en-US" i="1" dirty="0"/>
              <a:t>best response</a:t>
            </a:r>
            <a:r>
              <a:rPr lang="en-US" dirty="0"/>
              <a:t> to Horizon charging $75? </a:t>
            </a:r>
          </a:p>
          <a:p>
            <a:pPr marL="171450" indent="-171450">
              <a:buFont typeface="Arial" charset="0"/>
              <a:buChar char="•"/>
            </a:pPr>
            <a:r>
              <a:rPr lang="en-US" dirty="0"/>
              <a:t>AT-Phone would want to undercut to capture more consumers. </a:t>
            </a:r>
          </a:p>
          <a:p>
            <a:endParaRPr lang="en-US" dirty="0"/>
          </a:p>
          <a:p>
            <a:r>
              <a:rPr lang="en-US" dirty="0"/>
              <a:t>Second click: </a:t>
            </a:r>
          </a:p>
          <a:p>
            <a:pPr marL="171450" indent="-171450">
              <a:buFont typeface="Arial" charset="0"/>
              <a:buChar char="•"/>
            </a:pPr>
            <a:r>
              <a:rPr lang="en-US" dirty="0"/>
              <a:t>Crosses out $75.</a:t>
            </a:r>
          </a:p>
          <a:p>
            <a:pPr marL="171450" indent="-171450">
              <a:buFont typeface="Arial" charset="0"/>
              <a:buChar char="•"/>
            </a:pPr>
            <a:r>
              <a:rPr lang="en-US" dirty="0"/>
              <a:t>So both firms charging $75, cannot be an equilibrium.</a:t>
            </a:r>
          </a:p>
          <a:p>
            <a:endParaRPr lang="en-US" dirty="0"/>
          </a:p>
          <a:p>
            <a:r>
              <a:rPr lang="en-US" dirty="0"/>
              <a:t>What about each firm charging $15?</a:t>
            </a:r>
          </a:p>
          <a:p>
            <a:pPr marL="171450" indent="-171450">
              <a:buFont typeface="Arial" charset="0"/>
              <a:buChar char="•"/>
            </a:pPr>
            <a:r>
              <a:rPr lang="en-US" dirty="0"/>
              <a:t>By the same logic, that can’t be an equilibrium either. </a:t>
            </a:r>
          </a:p>
          <a:p>
            <a:endParaRPr lang="en-US" dirty="0"/>
          </a:p>
          <a:p>
            <a:r>
              <a:rPr lang="en-US" dirty="0"/>
              <a:t>Third click: </a:t>
            </a:r>
          </a:p>
          <a:p>
            <a:pPr marL="171450" indent="-171450">
              <a:buFont typeface="Arial" charset="0"/>
              <a:buChar char="•"/>
            </a:pPr>
            <a:r>
              <a:rPr lang="en-US" dirty="0"/>
              <a:t>Crosses out $15.</a:t>
            </a:r>
          </a:p>
          <a:p>
            <a:pPr>
              <a:buFontTx/>
              <a:buChar char="•"/>
            </a:pPr>
            <a:endParaRPr lang="en-US" dirty="0"/>
          </a:p>
          <a:p>
            <a:r>
              <a:rPr lang="en-US" dirty="0"/>
              <a:t>So what’s the Nash equilibrium?</a:t>
            </a:r>
          </a:p>
          <a:p>
            <a:endParaRPr lang="en-US" dirty="0"/>
          </a:p>
          <a:p>
            <a:r>
              <a:rPr lang="en-US" dirty="0"/>
              <a:t>Fourth click: </a:t>
            </a:r>
          </a:p>
          <a:p>
            <a:pPr marL="171450" indent="-171450">
              <a:buFont typeface="Arial" charset="0"/>
              <a:buChar char="•"/>
            </a:pPr>
            <a:r>
              <a:rPr lang="en-US" dirty="0"/>
              <a:t>Boxes solution.</a:t>
            </a:r>
          </a:p>
          <a:p>
            <a:pPr marL="171450" indent="-171450">
              <a:buFont typeface="Arial" charset="0"/>
              <a:buChar char="•"/>
            </a:pPr>
            <a:r>
              <a:rPr lang="en-US" dirty="0"/>
              <a:t>Each firm charges a price equal to marginal cost.</a:t>
            </a:r>
          </a:p>
          <a:p>
            <a:pPr marL="171450" indent="-171450">
              <a:buFont typeface="Arial" charset="0"/>
              <a:buChar char="•"/>
            </a:pPr>
            <a:r>
              <a:rPr lang="en-US" dirty="0"/>
              <a:t>Each firm will earn zero revenue (profit).</a:t>
            </a:r>
          </a:p>
          <a:p>
            <a:pPr marL="171450" indent="-171450">
              <a:buFont typeface="Arial" charset="0"/>
              <a:buChar char="•"/>
            </a:pPr>
            <a:r>
              <a:rPr lang="en-US" dirty="0"/>
              <a:t>So with only two firms, we end up with the competitive solution.</a:t>
            </a:r>
          </a:p>
          <a:p>
            <a:pPr>
              <a:buFontTx/>
              <a:buChar char="•"/>
            </a:pPr>
            <a:endParaRPr lang="en-US" dirty="0"/>
          </a:p>
          <a:p>
            <a:r>
              <a:rPr lang="en-US" dirty="0"/>
              <a:t>Possible extensions:</a:t>
            </a:r>
          </a:p>
          <a:p>
            <a:pPr marL="171450" indent="-171450">
              <a:buFont typeface="Arial" charset="0"/>
              <a:buChar char="•"/>
            </a:pPr>
            <a:r>
              <a:rPr lang="en-US" dirty="0"/>
              <a:t>It’s unlikely that, one phone company would capture the entire market, since there are some customers who prefer one company over the other. Therefore, one company could charge a price higher than its rival charges and still serve some customers.</a:t>
            </a:r>
          </a:p>
          <a:p>
            <a:pPr marL="171450" indent="-171450">
              <a:buFont typeface="Arial" charset="0"/>
              <a:buChar char="•"/>
            </a:pPr>
            <a:r>
              <a:rPr lang="en-US" dirty="0"/>
              <a:t>This brings back the idea that firms can differentiate their products and have some market power.</a:t>
            </a:r>
          </a:p>
          <a:p>
            <a:pPr marL="171450" indent="-171450">
              <a:buFont typeface="Arial" charset="0"/>
              <a:buChar char="•"/>
            </a:pPr>
            <a:r>
              <a:rPr lang="en-US" dirty="0"/>
              <a:t>If there is a high degree of product differentiated, you would expect to see prices greater than marginal cost.</a:t>
            </a:r>
          </a:p>
          <a:p>
            <a:pPr>
              <a:buFontTx/>
              <a:buChar char="•"/>
            </a:pPr>
            <a:endParaRPr lang="en-US" dirty="0"/>
          </a:p>
          <a:p>
            <a:r>
              <a:rPr lang="en-US" i="1" dirty="0"/>
              <a:t>From the text:</a:t>
            </a:r>
          </a:p>
          <a:p>
            <a:pPr marL="171450" indent="-171450">
              <a:buFont typeface="Arial" charset="0"/>
              <a:buChar char="•"/>
            </a:pPr>
            <a:r>
              <a:rPr lang="en-US" dirty="0"/>
              <a:t>In the extreme case, each firm has an incentive to undercut its rival, and they both end up charging the competitive price: P = MC.</a:t>
            </a:r>
          </a:p>
          <a:p>
            <a:pPr marL="171450" indent="-171450">
              <a:buFont typeface="Arial" charset="0"/>
              <a:buChar char="•"/>
            </a:pPr>
            <a:r>
              <a:rPr lang="en-US" dirty="0"/>
              <a:t>Such a price war is unlikely to occur, since if P = MC, neither firm would earn a profit.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What we want to do is find a pair of outputs (customers), so that neither firm has an incentive to change their output: Nash equilibrium.</a:t>
            </a:r>
          </a:p>
          <a:p>
            <a:endParaRPr lang="en-US" dirty="0"/>
          </a:p>
          <a:p>
            <a:r>
              <a:rPr lang="en-US" dirty="0"/>
              <a:t>First click: </a:t>
            </a:r>
          </a:p>
          <a:p>
            <a:pPr marL="171450" indent="-171450">
              <a:buFont typeface="Arial" charset="0"/>
              <a:buChar char="•"/>
            </a:pPr>
            <a:r>
              <a:rPr lang="en-US" dirty="0"/>
              <a:t>Easiest to give the answer and then show that neither firm has an incentive to serve more/less customers.</a:t>
            </a:r>
          </a:p>
          <a:p>
            <a:pPr marL="171450" indent="-171450">
              <a:buFont typeface="Arial" charset="0"/>
              <a:buChar char="•"/>
            </a:pPr>
            <a:r>
              <a:rPr lang="en-US" b="1" dirty="0"/>
              <a:t>The answer</a:t>
            </a:r>
            <a:r>
              <a:rPr lang="en-US" dirty="0"/>
              <a:t>: each firm will serve 400 customers, P = $60, and each firm earns $24,000.</a:t>
            </a:r>
          </a:p>
          <a:p>
            <a:endParaRPr lang="en-US" dirty="0"/>
          </a:p>
          <a:p>
            <a:r>
              <a:rPr lang="en-US" dirty="0"/>
              <a:t>Now explain why this is a Nash equilibrium.</a:t>
            </a:r>
          </a:p>
          <a:p>
            <a:endParaRPr lang="en-US" dirty="0"/>
          </a:p>
          <a:p>
            <a:r>
              <a:rPr lang="en-US" dirty="0"/>
              <a:t>Suppose Horizon decides to </a:t>
            </a:r>
            <a:r>
              <a:rPr lang="en-US" i="1" dirty="0"/>
              <a:t>increase</a:t>
            </a:r>
            <a:r>
              <a:rPr lang="en-US" dirty="0"/>
              <a:t> the number of customers from 400 to 500.</a:t>
            </a:r>
          </a:p>
          <a:p>
            <a:pPr marL="171450" indent="-171450">
              <a:buFont typeface="Arial" charset="0"/>
              <a:buChar char="•"/>
            </a:pPr>
            <a:r>
              <a:rPr lang="en-US" dirty="0"/>
              <a:t>The total number of customers is 900.</a:t>
            </a:r>
          </a:p>
          <a:p>
            <a:pPr marL="171450" indent="-171450">
              <a:buFont typeface="Arial" charset="0"/>
              <a:buChar char="•"/>
            </a:pPr>
            <a:r>
              <a:rPr lang="en-US" dirty="0"/>
              <a:t>So the price falls to $45.</a:t>
            </a:r>
          </a:p>
          <a:p>
            <a:pPr marL="171450" indent="-171450">
              <a:buFont typeface="Arial" charset="0"/>
              <a:buChar char="•"/>
            </a:pPr>
            <a:r>
              <a:rPr lang="en-US" dirty="0"/>
              <a:t>Horizon’s revenue is $45 x 500 = $22,500.</a:t>
            </a:r>
          </a:p>
          <a:p>
            <a:pPr marL="171450" indent="-171450">
              <a:buFont typeface="Arial" charset="0"/>
              <a:buChar char="•"/>
            </a:pPr>
            <a:r>
              <a:rPr lang="en-US" dirty="0"/>
              <a:t>This is less than the $24,000 they would earning serving 400 customers.</a:t>
            </a:r>
          </a:p>
          <a:p>
            <a:pPr>
              <a:buFontTx/>
              <a:buChar char="•"/>
            </a:pPr>
            <a:endParaRPr lang="en-US" dirty="0"/>
          </a:p>
          <a:p>
            <a:r>
              <a:rPr lang="en-US" dirty="0"/>
              <a:t>Suppose Horizon decides to </a:t>
            </a:r>
            <a:r>
              <a:rPr lang="en-US" i="1" dirty="0"/>
              <a:t>decrease</a:t>
            </a:r>
            <a:r>
              <a:rPr lang="en-US" dirty="0"/>
              <a:t> the number of customers from 400 to 300.</a:t>
            </a:r>
          </a:p>
          <a:p>
            <a:pPr marL="171450" indent="-171450">
              <a:buFont typeface="Arial" charset="0"/>
              <a:buChar char="•"/>
            </a:pPr>
            <a:r>
              <a:rPr lang="en-US" dirty="0"/>
              <a:t>The total number of customers is 800.</a:t>
            </a:r>
          </a:p>
          <a:p>
            <a:pPr marL="171450" indent="-171450">
              <a:buFont typeface="Arial" charset="0"/>
              <a:buChar char="•"/>
            </a:pPr>
            <a:r>
              <a:rPr lang="en-US" dirty="0"/>
              <a:t>So the price falls to $60.</a:t>
            </a:r>
          </a:p>
          <a:p>
            <a:pPr marL="171450" indent="-171450">
              <a:buFont typeface="Arial" charset="0"/>
              <a:buChar char="•"/>
            </a:pPr>
            <a:r>
              <a:rPr lang="en-US" dirty="0"/>
              <a:t>Horizon’s revenue is $60 x 300 = $18,000</a:t>
            </a:r>
          </a:p>
          <a:p>
            <a:pPr marL="171450" indent="-171450">
              <a:buFont typeface="Arial" charset="0"/>
              <a:buChar char="•"/>
            </a:pPr>
            <a:r>
              <a:rPr lang="en-US" dirty="0"/>
              <a:t>This is less than the $24,000 they would earning serving 400 customers.</a:t>
            </a:r>
          </a:p>
          <a:p>
            <a:pPr>
              <a:buFontTx/>
              <a:buChar char="•"/>
            </a:pPr>
            <a:endParaRPr lang="en-US" dirty="0"/>
          </a:p>
          <a:p>
            <a:r>
              <a:rPr lang="en-US" dirty="0"/>
              <a:t>The same argument would hold for AT-Phone.</a:t>
            </a:r>
          </a:p>
          <a:p>
            <a:endParaRPr lang="en-US" dirty="0"/>
          </a:p>
          <a:p>
            <a:r>
              <a:rPr lang="en-US" dirty="0"/>
              <a:t>If one firm serves 400 customers, the other firm’s best response is to also serve 400 customers.</a:t>
            </a:r>
          </a:p>
          <a:p>
            <a:pPr>
              <a:buFontTx/>
              <a:buChar char="•"/>
            </a:pPr>
            <a:endParaRPr lang="en-US" dirty="0"/>
          </a:p>
          <a:p>
            <a:r>
              <a:rPr lang="en-US" b="1" dirty="0"/>
              <a:t>Note to instructors: </a:t>
            </a:r>
          </a:p>
          <a:p>
            <a:r>
              <a:rPr lang="en-US" b="1" dirty="0"/>
              <a:t>The solution in the book assumes </a:t>
            </a:r>
            <a:r>
              <a:rPr lang="en-US" b="1" dirty="0" err="1"/>
              <a:t>Cournot</a:t>
            </a:r>
            <a:r>
              <a:rPr lang="en-US" b="1" dirty="0"/>
              <a:t> competition: </a:t>
            </a:r>
          </a:p>
          <a:p>
            <a:r>
              <a:rPr lang="en-US" b="1" dirty="0"/>
              <a:t>Market demand: P = 180 – 0.15Q</a:t>
            </a:r>
          </a:p>
          <a:p>
            <a:r>
              <a:rPr lang="en-US" b="1" dirty="0"/>
              <a:t>MC = 0.</a:t>
            </a:r>
          </a:p>
          <a:p>
            <a:r>
              <a:rPr lang="en-US" b="1" dirty="0"/>
              <a:t>Reaction function: q</a:t>
            </a:r>
            <a:r>
              <a:rPr lang="en-US" b="1" baseline="-25000" dirty="0"/>
              <a:t>i</a:t>
            </a:r>
            <a:r>
              <a:rPr lang="en-US" b="1" dirty="0"/>
              <a:t> = 600 – ½ </a:t>
            </a:r>
            <a:r>
              <a:rPr lang="en-US" b="1" dirty="0" err="1"/>
              <a:t>q</a:t>
            </a:r>
            <a:r>
              <a:rPr lang="en-US" b="1" baseline="-25000" dirty="0" err="1"/>
              <a:t>j</a:t>
            </a:r>
            <a:endParaRPr lang="en-US" b="1" dirty="0"/>
          </a:p>
          <a:p>
            <a:r>
              <a:rPr lang="en-US" b="1" dirty="0"/>
              <a:t>q</a:t>
            </a:r>
            <a:r>
              <a:rPr lang="en-US" b="1" baseline="-25000" dirty="0"/>
              <a:t>i</a:t>
            </a:r>
            <a:r>
              <a:rPr lang="en-US" b="1" dirty="0"/>
              <a:t>* = </a:t>
            </a:r>
            <a:r>
              <a:rPr lang="en-US" b="1" dirty="0" err="1"/>
              <a:t>q</a:t>
            </a:r>
            <a:r>
              <a:rPr lang="en-US" b="1" baseline="-25000" dirty="0" err="1"/>
              <a:t>j</a:t>
            </a:r>
            <a:r>
              <a:rPr lang="en-US" b="1" dirty="0"/>
              <a:t>* = 400</a:t>
            </a:r>
          </a:p>
          <a:p>
            <a:r>
              <a:rPr lang="en-US" b="1" dirty="0"/>
              <a:t>P* = $60</a:t>
            </a:r>
          </a:p>
          <a:p>
            <a:endParaRPr lang="en-US" b="1" dirty="0"/>
          </a:p>
          <a:p>
            <a:pPr>
              <a:buFontTx/>
              <a:buChar char="•"/>
            </a:pPr>
            <a:endParaRPr lang="en-US"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dirty="0"/>
              <a:t>Review the solutions that were just covered by previous slides.</a:t>
            </a:r>
          </a:p>
          <a:p>
            <a:endParaRPr lang="en-US" dirty="0"/>
          </a:p>
          <a:p>
            <a:r>
              <a:rPr lang="en-US" dirty="0"/>
              <a:t>The main point for duopoly is that you can get a wide range of outcomes:</a:t>
            </a:r>
          </a:p>
          <a:p>
            <a:pPr marL="171450" indent="-171450">
              <a:buFont typeface="Arial" charset="0"/>
              <a:buChar char="•"/>
            </a:pPr>
            <a:r>
              <a:rPr lang="en-US" dirty="0"/>
              <a:t>At one extreme:</a:t>
            </a:r>
          </a:p>
          <a:p>
            <a:pPr marL="628650" lvl="1" indent="-171450">
              <a:buFont typeface="Arial" charset="0"/>
              <a:buChar char="•"/>
            </a:pPr>
            <a:r>
              <a:rPr lang="en-US" dirty="0"/>
              <a:t>Successful cartel behaves like a monopoly.</a:t>
            </a:r>
          </a:p>
          <a:p>
            <a:pPr marL="1314450" lvl="2" indent="-171450">
              <a:buFont typeface="Arial" charset="0"/>
              <a:buChar char="•"/>
            </a:pPr>
            <a:r>
              <a:rPr lang="en-US" dirty="0">
                <a:ea typeface="ヒラギノ角ゴ Pro W3" pitchFamily="-107" charset="-128"/>
                <a:cs typeface="ヒラギノ角ゴ Pro W3" pitchFamily="-107" charset="-128"/>
              </a:rPr>
              <a:t>You may want to point out here that even if the cartel is successful, in the real world there are firms outside the cartel that constrain its market power.</a:t>
            </a:r>
          </a:p>
          <a:p>
            <a:pPr marL="628650" lvl="1" indent="-171450">
              <a:buFont typeface="Arial" charset="0"/>
              <a:buChar char="•"/>
            </a:pPr>
            <a:r>
              <a:rPr lang="en-US" dirty="0"/>
              <a:t>Therefore, the price would be less than the monopoly price.</a:t>
            </a:r>
          </a:p>
          <a:p>
            <a:pPr marL="171450" indent="-171450">
              <a:buFont typeface="Arial" charset="0"/>
              <a:buChar char="•"/>
            </a:pPr>
            <a:r>
              <a:rPr lang="en-US" dirty="0"/>
              <a:t>At the other extreme:</a:t>
            </a:r>
          </a:p>
          <a:p>
            <a:pPr marL="628650" lvl="1" indent="-171450">
              <a:buFont typeface="Arial" charset="0"/>
              <a:buChar char="•"/>
            </a:pPr>
            <a:r>
              <a:rPr lang="en-US" dirty="0"/>
              <a:t>If firms produce identical products and can serve the entire market at the lowest price, the outcome is the same as with competition.</a:t>
            </a:r>
          </a:p>
          <a:p>
            <a:pPr marL="628650" lvl="1" indent="-171450">
              <a:buFont typeface="Arial" charset="0"/>
              <a:buChar char="•"/>
            </a:pPr>
            <a:r>
              <a:rPr lang="en-US" dirty="0"/>
              <a:t>Note the importance of differentiation again since it gives firms some market power (i.e., can charge a price greater than marginal cost).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r>
              <a:rPr lang="en-US" b="1" i="1" dirty="0" smtClean="0"/>
              <a:t>:</a:t>
            </a:r>
            <a:endParaRPr lang="en-US" dirty="0"/>
          </a:p>
          <a:p>
            <a:pPr marL="171450" indent="-171450">
              <a:buFont typeface="Arial" charset="0"/>
              <a:buChar char="•"/>
            </a:pPr>
            <a:r>
              <a:rPr lang="en-US" dirty="0"/>
              <a:t>Price effect: All else equal, this is a </a:t>
            </a:r>
            <a:r>
              <a:rPr lang="en-US" i="1" dirty="0"/>
              <a:t>loss</a:t>
            </a:r>
            <a:r>
              <a:rPr lang="en-US" dirty="0"/>
              <a:t> since the firm sells units at a lower price.</a:t>
            </a:r>
          </a:p>
          <a:p>
            <a:pPr marL="171450" indent="-171450">
              <a:buFont typeface="Arial" charset="0"/>
              <a:buChar char="•"/>
            </a:pPr>
            <a:r>
              <a:rPr lang="en-US" dirty="0"/>
              <a:t>Output effect: All else equal, this is a </a:t>
            </a:r>
            <a:r>
              <a:rPr lang="en-US" i="1" dirty="0"/>
              <a:t>gain </a:t>
            </a:r>
            <a:r>
              <a:rPr lang="en-US" dirty="0"/>
              <a:t>since the firm sells more units. </a:t>
            </a:r>
          </a:p>
          <a:p>
            <a:pPr marL="171450" indent="-171450">
              <a:buFont typeface="Arial" charset="0"/>
              <a:buChar char="•"/>
            </a:pPr>
            <a:r>
              <a:rPr lang="en-US" dirty="0"/>
              <a:t>If the output effect dominates the price effect, the firm would want to increase supply.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a:t>
            </a:r>
            <a:r>
              <a:rPr lang="en-US" b="1" i="1" dirty="0" smtClean="0"/>
              <a:t>Slide</a:t>
            </a:r>
            <a:r>
              <a:rPr lang="en-US" b="1" i="1" dirty="0"/>
              <a:t>:</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Instead of playing pre-class music, you could show the bar scene from </a:t>
            </a:r>
            <a:r>
              <a:rPr lang="en-US" i="1" dirty="0"/>
              <a:t>A Beautiful Mind</a:t>
            </a:r>
            <a:r>
              <a:rPr lang="en-US" dirty="0"/>
              <a:t>. The clip provides a nice introduction to game theory, and a later slide models it as a game, showing that Nash’s solution in the movie is not a Nash equilibrium.</a:t>
            </a:r>
          </a:p>
          <a:p>
            <a:endParaRPr lang="en-US" dirty="0"/>
          </a:p>
          <a:p>
            <a:r>
              <a:rPr lang="en-US" dirty="0"/>
              <a:t>Recall the conditions necessary for a firm to be able to price discriminate:</a:t>
            </a:r>
          </a:p>
          <a:p>
            <a:pPr marL="171450" indent="-171450">
              <a:buFont typeface="Arial" charset="0"/>
              <a:buChar char="•"/>
            </a:pPr>
            <a:r>
              <a:rPr lang="en-US" dirty="0"/>
              <a:t>Market power—price maker</a:t>
            </a:r>
          </a:p>
          <a:p>
            <a:pPr marL="171450" indent="-171450">
              <a:buFont typeface="Arial" charset="0"/>
              <a:buChar char="•"/>
            </a:pPr>
            <a:r>
              <a:rPr lang="en-US" dirty="0"/>
              <a:t>Ability to separate consumers based on willingness to pay</a:t>
            </a:r>
          </a:p>
          <a:p>
            <a:pPr marL="171450" indent="-171450">
              <a:buFont typeface="Arial" charset="0"/>
              <a:buChar char="•"/>
            </a:pPr>
            <a:r>
              <a:rPr lang="en-US" dirty="0"/>
              <a:t>Have to be able to prevent resale</a:t>
            </a:r>
          </a:p>
          <a:p>
            <a:endParaRPr lang="en-US" dirty="0"/>
          </a:p>
          <a:p>
            <a:endParaRPr lang="en-US" i="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i="1"/>
              <a:t>Lecture notes: </a:t>
            </a:r>
          </a:p>
          <a:p>
            <a:r>
              <a:rPr lang="en-US"/>
              <a:t>On the number of firms and cartel stability, you could also discuss how detecting cheating becomes more difficult as the number of members increases.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Ask students what OPEC stands for (</a:t>
            </a:r>
            <a:r>
              <a:rPr lang="en-US" i="1" dirty="0"/>
              <a:t>Organization of Petroleum Exporting Countries</a:t>
            </a:r>
            <a:r>
              <a:rPr lang="en-US" dirty="0"/>
              <a:t>). Then ask them to name some of the countries.</a:t>
            </a:r>
          </a:p>
          <a:p>
            <a:pPr marL="171450" indent="-171450">
              <a:buFont typeface="Arial" charset="0"/>
              <a:buChar char="•"/>
            </a:pPr>
            <a:r>
              <a:rPr lang="en-US" dirty="0"/>
              <a:t>Given what we said before, is Saudi Arabia one of the countries that is likely to break the agreement?</a:t>
            </a:r>
          </a:p>
          <a:p>
            <a:pPr marL="628650" lvl="1" indent="-171450">
              <a:buFont typeface="Arial" charset="0"/>
              <a:buChar char="•"/>
            </a:pPr>
            <a:r>
              <a:rPr lang="en-US" dirty="0"/>
              <a:t>No:</a:t>
            </a:r>
          </a:p>
          <a:p>
            <a:pPr marL="1314450" lvl="2" indent="-171450">
              <a:buFont typeface="Arial" charset="0"/>
              <a:buChar char="•"/>
            </a:pPr>
            <a:r>
              <a:rPr lang="en-US" dirty="0">
                <a:ea typeface="ヒラギノ角ゴ Pro W3" pitchFamily="-107" charset="-128"/>
                <a:cs typeface="ヒラギノ角ゴ Pro W3" pitchFamily="-107" charset="-128"/>
              </a:rPr>
              <a:t>Saudi Arabia is the largest member of OPEC.</a:t>
            </a:r>
          </a:p>
          <a:p>
            <a:pPr marL="1314450" lvl="2" indent="-171450">
              <a:buFont typeface="Arial" charset="0"/>
              <a:buChar char="•"/>
            </a:pPr>
            <a:r>
              <a:rPr lang="en-US" dirty="0">
                <a:ea typeface="ヒラギノ角ゴ Pro W3" pitchFamily="-107" charset="-128"/>
                <a:cs typeface="ヒラギノ角ゴ Pro W3" pitchFamily="-107" charset="-128"/>
              </a:rPr>
              <a:t>Historically, it has been some of the other members that have produced over their quota.</a:t>
            </a:r>
          </a:p>
          <a:p>
            <a:pPr marL="1314450" lvl="2" indent="-171450">
              <a:buFont typeface="Arial" charset="0"/>
              <a:buChar char="•"/>
            </a:pPr>
            <a:r>
              <a:rPr lang="en-US" dirty="0">
                <a:ea typeface="ヒラギノ角ゴ Pro W3" pitchFamily="-107" charset="-128"/>
                <a:cs typeface="ヒラギノ角ゴ Pro W3" pitchFamily="-107" charset="-128"/>
              </a:rPr>
              <a:t>Saudi Arabia has extensive oil reserves, so they have a greater incentive to maintain the cartel for a long period of time.</a:t>
            </a:r>
          </a:p>
          <a:p>
            <a:pPr marL="1314450" lvl="2" indent="-171450">
              <a:buFont typeface="Arial" charset="0"/>
              <a:buChar char="•"/>
            </a:pPr>
            <a:r>
              <a:rPr lang="en-US" dirty="0">
                <a:ea typeface="ヒラギノ角ゴ Pro W3" pitchFamily="-107" charset="-128"/>
                <a:cs typeface="ヒラギノ角ゴ Pro W3" pitchFamily="-107" charset="-128"/>
              </a:rPr>
              <a:t>Countries with small reserves have a stronger incentive to get profits now</a:t>
            </a:r>
            <a:r>
              <a:rPr lang="en-US" dirty="0" smtClean="0">
                <a:ea typeface="ヒラギノ角ゴ Pro W3" pitchFamily="-107" charset="-128"/>
                <a:cs typeface="ヒラギノ角ゴ Pro W3" pitchFamily="-107" charset="-128"/>
              </a:rPr>
              <a:t>.</a:t>
            </a:r>
          </a:p>
          <a:p>
            <a:pPr marL="1314450" lvl="2" indent="-171450">
              <a:buFont typeface="Arial" charset="0"/>
              <a:buChar char="•"/>
            </a:pPr>
            <a:endParaRPr lang="en-US" dirty="0" smtClean="0">
              <a:ea typeface="ヒラギノ角ゴ Pro W3" pitchFamily="-107" charset="-128"/>
              <a:cs typeface="ヒラギノ角ゴ Pro W3" pitchFamily="-107" charset="-128"/>
            </a:endParaRPr>
          </a:p>
          <a:p>
            <a:pPr marL="0" lvl="0" indent="0">
              <a:buFont typeface="Arial" charset="0"/>
              <a:buNone/>
            </a:pPr>
            <a:r>
              <a:rPr lang="en-US" dirty="0" smtClean="0">
                <a:ea typeface="ヒラギノ角ゴ Pro W3" pitchFamily="-107" charset="-128"/>
                <a:cs typeface="ヒラギノ角ゴ Pro W3" pitchFamily="-107" charset="-128"/>
              </a:rPr>
              <a:t>[© Jack Sullivan / </a:t>
            </a:r>
            <a:r>
              <a:rPr lang="en-US" dirty="0" err="1" smtClean="0">
                <a:ea typeface="ヒラギノ角ゴ Pro W3" pitchFamily="-107" charset="-128"/>
                <a:cs typeface="ヒラギノ角ゴ Pro W3" pitchFamily="-107" charset="-128"/>
              </a:rPr>
              <a:t>Alamy</a:t>
            </a:r>
            <a:r>
              <a:rPr lang="en-US" dirty="0" smtClean="0">
                <a:ea typeface="ヒラギノ角ゴ Pro W3" pitchFamily="-107" charset="-128"/>
                <a:cs typeface="ヒラギノ角ゴ Pro W3" pitchFamily="-107" charset="-128"/>
              </a:rPr>
              <a:t>]</a:t>
            </a:r>
            <a:endParaRPr lang="en-US" dirty="0">
              <a:ea typeface="ヒラギノ角ゴ Pro W3" pitchFamily="-107" charset="-128"/>
              <a:cs typeface="ヒラギノ角ゴ Pro W3" pitchFamily="-10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a:t>Clicker question:</a:t>
            </a:r>
          </a:p>
          <a:p>
            <a:r>
              <a:rPr lang="en-US"/>
              <a:t>Correct answer: C, Oligopoly industries generally have a high concentration ratio.</a:t>
            </a:r>
          </a:p>
          <a:p>
            <a:endParaRPr lang="en-US"/>
          </a:p>
          <a:p>
            <a:r>
              <a:rPr lang="en-US"/>
              <a:t>When the industry is very concentrated with the size and power of the market owned by a few firms, we have an oligopoly.</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b="1" i="1"/>
              <a:t>Clicker question:</a:t>
            </a:r>
          </a:p>
          <a:p>
            <a:r>
              <a:rPr lang="en-US"/>
              <a:t>Correct answer: A, Each firm in the cartel has an incentive to be uncooperative and defect from the cartel agreement.</a:t>
            </a:r>
          </a:p>
          <a:p>
            <a:endParaRPr lang="en-US"/>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On components:</a:t>
            </a:r>
          </a:p>
          <a:p>
            <a:pPr marL="171450" indent="-171450">
              <a:buFont typeface="Arial" charset="0"/>
              <a:buChar char="•"/>
            </a:pPr>
            <a:r>
              <a:rPr lang="en-US" dirty="0"/>
              <a:t>Technically, they include: </a:t>
            </a:r>
          </a:p>
          <a:p>
            <a:pPr marL="628650" lvl="1" indent="-171450">
              <a:buFont typeface="Arial" charset="0"/>
              <a:buChar char="•"/>
            </a:pPr>
            <a:r>
              <a:rPr lang="en-US" i="1" dirty="0"/>
              <a:t>Players, Actions, Payoffs, </a:t>
            </a:r>
            <a:r>
              <a:rPr lang="en-US" dirty="0"/>
              <a:t>and </a:t>
            </a:r>
            <a:r>
              <a:rPr lang="en-US" i="1" dirty="0"/>
              <a:t>Information </a:t>
            </a:r>
            <a:r>
              <a:rPr lang="en-US" dirty="0"/>
              <a:t>(PAPI)</a:t>
            </a:r>
          </a:p>
          <a:p>
            <a:pPr marL="171450" indent="-171450">
              <a:buFont typeface="Arial" charset="0"/>
              <a:buChar char="•"/>
            </a:pPr>
            <a:r>
              <a:rPr lang="en-US" dirty="0"/>
              <a:t>Given the components, players develop </a:t>
            </a:r>
            <a:r>
              <a:rPr lang="en-US" i="1" dirty="0"/>
              <a:t>Strategies</a:t>
            </a:r>
            <a:r>
              <a:rPr lang="en-US" dirty="0"/>
              <a:t>.</a:t>
            </a:r>
          </a:p>
          <a:p>
            <a:endParaRPr lang="en-US" dirty="0"/>
          </a:p>
          <a:p>
            <a:r>
              <a:rPr lang="en-US" dirty="0"/>
              <a:t>On Strategies:</a:t>
            </a:r>
          </a:p>
          <a:p>
            <a:pPr marL="171450" indent="-171450">
              <a:buFont typeface="Arial" charset="0"/>
              <a:buChar char="•"/>
            </a:pPr>
            <a:r>
              <a:rPr lang="en-US" dirty="0"/>
              <a:t>A strategy is a rule that tells the player what to do at each point in the game.</a:t>
            </a:r>
          </a:p>
          <a:p>
            <a:pPr marL="171450" indent="-171450">
              <a:buFont typeface="Arial" charset="0"/>
              <a:buChar char="•"/>
            </a:pPr>
            <a:r>
              <a:rPr lang="en-US" dirty="0"/>
              <a:t>Have students think of strategies as a complete set of instructions that they can use to play a game.</a:t>
            </a:r>
          </a:p>
          <a:p>
            <a:pPr marL="171450" indent="-171450">
              <a:buFont typeface="Arial" charset="0"/>
              <a:buChar char="•"/>
            </a:pPr>
            <a:r>
              <a:rPr lang="en-US" dirty="0"/>
              <a:t>You could give these instructions to a person who will play the game in your absence.</a:t>
            </a:r>
          </a:p>
          <a:p>
            <a:pPr>
              <a:buFontTx/>
              <a:buChar char="•"/>
            </a:pPr>
            <a:endParaRPr lang="en-US" dirty="0"/>
          </a:p>
          <a:p>
            <a:r>
              <a:rPr lang="en-US" dirty="0"/>
              <a:t>On simultaneous move games:</a:t>
            </a:r>
          </a:p>
          <a:p>
            <a:pPr marL="171450" indent="-171450">
              <a:buFont typeface="Arial" charset="0"/>
              <a:buChar char="•"/>
            </a:pPr>
            <a:r>
              <a:rPr lang="en-US" dirty="0"/>
              <a:t>Players don’t physically have to make a move at the same time.</a:t>
            </a:r>
          </a:p>
          <a:p>
            <a:pPr marL="171450" indent="-171450">
              <a:buFont typeface="Arial" charset="0"/>
              <a:buChar char="•"/>
            </a:pPr>
            <a:r>
              <a:rPr lang="en-US" dirty="0"/>
              <a:t>Players make a move without knowing what the other player does/will do.</a:t>
            </a:r>
            <a:endParaRPr lang="en-US" b="1" dirty="0"/>
          </a:p>
          <a:p>
            <a:pPr marL="171450" indent="-171450">
              <a:buFont typeface="Arial" charset="0"/>
              <a:buChar char="•"/>
            </a:pPr>
            <a:r>
              <a:rPr lang="en-US" dirty="0"/>
              <a:t>A player has some belief about what the other player will do and chooses his or her best response.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The story here is important because students need to know the following:</a:t>
            </a:r>
          </a:p>
          <a:p>
            <a:pPr marL="171450" indent="-171450">
              <a:buFont typeface="Arial" charset="0"/>
              <a:buChar char="•"/>
            </a:pPr>
            <a:r>
              <a:rPr lang="en-US" dirty="0"/>
              <a:t>The prisoners are separated (they don</a:t>
            </a:r>
            <a:r>
              <a:rPr lang="ja-JP" altLang="en-US" dirty="0"/>
              <a:t>’</a:t>
            </a:r>
            <a:r>
              <a:rPr lang="en-US" altLang="ja-JP" dirty="0"/>
              <a:t>t know what choice the other prisoner will make).</a:t>
            </a:r>
          </a:p>
          <a:p>
            <a:pPr marL="171450" indent="-171450">
              <a:buFont typeface="Arial" charset="0"/>
              <a:buChar char="•"/>
            </a:pPr>
            <a:r>
              <a:rPr lang="en-US" dirty="0"/>
              <a:t>The prisoners are aware of the choices they can make, the other prisoner</a:t>
            </a:r>
            <a:r>
              <a:rPr lang="ja-JP" altLang="en-US" dirty="0"/>
              <a:t>’</a:t>
            </a:r>
            <a:r>
              <a:rPr lang="en-US" altLang="ja-JP" dirty="0"/>
              <a:t>s possible choices, and all the possible payoffs.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p>
          <a:p>
            <a:r>
              <a:rPr lang="en-US" dirty="0"/>
              <a:t>This slide is just about </a:t>
            </a:r>
            <a:r>
              <a:rPr lang="en-US" i="1" dirty="0"/>
              <a:t>presenting the game</a:t>
            </a:r>
            <a:r>
              <a:rPr lang="en-US" dirty="0"/>
              <a:t> and defining elements of the game. No intuition about dominant strategies is given until the next slide.</a:t>
            </a:r>
          </a:p>
          <a:p>
            <a:endParaRPr lang="en-US" dirty="0"/>
          </a:p>
          <a:p>
            <a:r>
              <a:rPr lang="en-US" dirty="0"/>
              <a:t>Discuss the three parts of the game shown in the matrix:</a:t>
            </a:r>
          </a:p>
          <a:p>
            <a:pPr marL="171450" indent="-171450">
              <a:buFont typeface="Arial" charset="0"/>
              <a:buChar char="•"/>
            </a:pPr>
            <a:r>
              <a:rPr lang="en-US" b="1" dirty="0"/>
              <a:t>Players: </a:t>
            </a:r>
            <a:r>
              <a:rPr lang="en-US" dirty="0"/>
              <a:t>Manny and Tony</a:t>
            </a:r>
          </a:p>
          <a:p>
            <a:pPr marL="171450" indent="-171450">
              <a:buFont typeface="Arial" charset="0"/>
              <a:buChar char="•"/>
            </a:pPr>
            <a:r>
              <a:rPr lang="en-US" b="1" dirty="0"/>
              <a:t>Strategies:</a:t>
            </a:r>
            <a:r>
              <a:rPr lang="en-US" dirty="0"/>
              <a:t> Confess and Keep Quiet</a:t>
            </a:r>
          </a:p>
          <a:p>
            <a:pPr marL="171450" indent="-171450">
              <a:buFont typeface="Arial" charset="0"/>
              <a:buChar char="•"/>
            </a:pPr>
            <a:r>
              <a:rPr lang="en-US" b="1" dirty="0"/>
              <a:t>Payoffs:</a:t>
            </a:r>
            <a:r>
              <a:rPr lang="en-US" dirty="0"/>
              <a:t> Years in jail</a:t>
            </a:r>
          </a:p>
          <a:p>
            <a:endParaRPr lang="en-US" dirty="0"/>
          </a:p>
          <a:p>
            <a:r>
              <a:rPr lang="en-US" dirty="0"/>
              <a:t>Review the four different outcomes</a:t>
            </a:r>
            <a:r>
              <a:rPr lang="en-US" dirty="0">
                <a:sym typeface="Wingdings" pitchFamily="-107" charset="2"/>
              </a:rPr>
              <a:t> (from Manny’s perspective):</a:t>
            </a:r>
            <a:endParaRPr lang="en-US" dirty="0"/>
          </a:p>
          <a:p>
            <a:pPr marL="171450" indent="-171450">
              <a:buFont typeface="Arial" charset="0"/>
              <a:buChar char="•"/>
            </a:pPr>
            <a:r>
              <a:rPr lang="en-US" dirty="0"/>
              <a:t>Best: {Confess, Keep Quiet}—No jail time</a:t>
            </a:r>
          </a:p>
          <a:p>
            <a:pPr marL="171450" indent="-171450">
              <a:buFont typeface="Arial" charset="0"/>
              <a:buChar char="•"/>
            </a:pPr>
            <a:r>
              <a:rPr lang="en-US" dirty="0"/>
              <a:t>Second Best: {Keep Quiet, Keep Quiet}—1 year in jail</a:t>
            </a:r>
          </a:p>
          <a:p>
            <a:pPr marL="171450" indent="-171450">
              <a:buFont typeface="Arial" charset="0"/>
              <a:buChar char="•"/>
            </a:pPr>
            <a:r>
              <a:rPr lang="en-US" dirty="0"/>
              <a:t>Third Best: {Confess, Confess}—10 years in jail</a:t>
            </a:r>
          </a:p>
          <a:p>
            <a:pPr marL="171450" indent="-171450">
              <a:buFont typeface="Arial" charset="0"/>
              <a:buChar char="•"/>
            </a:pPr>
            <a:r>
              <a:rPr lang="en-US" dirty="0"/>
              <a:t>Worst: {Keep Quiet, Confess}—25 years in jail</a:t>
            </a:r>
          </a:p>
          <a:p>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 </a:t>
            </a:r>
          </a:p>
          <a:p>
            <a:pPr marL="171450" indent="-171450">
              <a:buFont typeface="Arial" charset="0"/>
              <a:buChar char="•"/>
            </a:pPr>
            <a:r>
              <a:rPr lang="en-US" dirty="0"/>
              <a:t>Game theory</a:t>
            </a:r>
          </a:p>
          <a:p>
            <a:pPr marL="171450" indent="-171450">
              <a:buFont typeface="Arial" charset="0"/>
              <a:buChar char="•"/>
            </a:pPr>
            <a:r>
              <a:rPr lang="en-US" dirty="0"/>
              <a:t>Prisoner’s </a:t>
            </a:r>
            <a:r>
              <a:rPr lang="en-US" dirty="0" smtClean="0"/>
              <a:t>dilemma</a:t>
            </a:r>
          </a:p>
          <a:p>
            <a:pPr marL="171450" indent="-171450">
              <a:buFont typeface="Arial" charset="0"/>
              <a:buChar char="•"/>
            </a:pPr>
            <a:endParaRPr lang="en-US" dirty="0" smtClean="0"/>
          </a:p>
          <a:p>
            <a:pPr marL="0" indent="0">
              <a:buFont typeface="Arial" charset="0"/>
              <a:buNone/>
            </a:pPr>
            <a:r>
              <a:rPr lang="en-US" dirty="0" smtClean="0"/>
              <a:t>[MURDER BY NUMBERS, Ryan Gosling, 2002, © Warner Brothers/courtesy Everett Collection]</a:t>
            </a:r>
            <a:endParaRPr lang="en-US" dirty="0"/>
          </a:p>
        </p:txBody>
      </p:sp>
      <p:sp>
        <p:nvSpPr>
          <p:cNvPr id="757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987A78FE-8F16-A04D-8C67-6BFDA91E739A}" type="slidenum">
              <a:rPr lang="en-US">
                <a:latin typeface="Arial" pitchFamily="-107" charset="0"/>
              </a:rPr>
              <a:pPr eaLnBrk="1" hangingPunct="1"/>
              <a:t>28</a:t>
            </a:fld>
            <a:endParaRPr lang="en-US">
              <a:latin typeface="Arial" pitchFamily="-107"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b="1" i="1" dirty="0"/>
              <a:t>Lecture notes:</a:t>
            </a:r>
          </a:p>
          <a:p>
            <a:pPr marL="0" lvl="1"/>
            <a:endParaRPr lang="en-US" sz="2000" dirty="0">
              <a:latin typeface="Helvetica Neue" pitchFamily="-107" charset="0"/>
            </a:endParaRPr>
          </a:p>
          <a:p>
            <a:pPr marL="0" lvl="1"/>
            <a:r>
              <a:rPr lang="en-US" sz="2000" dirty="0">
                <a:latin typeface="Helvetica Neue" pitchFamily="-107" charset="0"/>
              </a:rPr>
              <a:t>This slide discusses two </a:t>
            </a:r>
            <a:r>
              <a:rPr lang="en-US" sz="2000" i="1" dirty="0">
                <a:latin typeface="Helvetica Neue" pitchFamily="-107" charset="0"/>
              </a:rPr>
              <a:t>solution concepts</a:t>
            </a:r>
            <a:r>
              <a:rPr lang="en-US" sz="2000" dirty="0">
                <a:latin typeface="Helvetica Neue" pitchFamily="-107" charset="0"/>
              </a:rPr>
              <a:t>:</a:t>
            </a:r>
          </a:p>
          <a:p>
            <a:pPr marL="342900" lvl="1" indent="-342900">
              <a:buFont typeface="Arial" charset="0"/>
              <a:buChar char="•"/>
            </a:pPr>
            <a:r>
              <a:rPr lang="en-US" sz="2000" dirty="0">
                <a:latin typeface="Helvetica Neue" pitchFamily="-107" charset="0"/>
              </a:rPr>
              <a:t>Dominant strategy:</a:t>
            </a:r>
          </a:p>
          <a:p>
            <a:pPr marL="857250" lvl="2" indent="-171450">
              <a:buFont typeface="Arial" charset="0"/>
              <a:buChar char="•"/>
            </a:pPr>
            <a:r>
              <a:rPr lang="en-US" dirty="0">
                <a:ea typeface="MS PGothic" pitchFamily="34" charset="-128"/>
                <a:cs typeface="MS PGothic" pitchFamily="34" charset="-128"/>
              </a:rPr>
              <a:t>A rational player will always choose his or her dominant strategy. </a:t>
            </a:r>
          </a:p>
          <a:p>
            <a:pPr marL="857250" lvl="2" indent="-171450">
              <a:buFont typeface="Arial" charset="0"/>
              <a:buChar char="•"/>
            </a:pPr>
            <a:r>
              <a:rPr lang="en-US" dirty="0">
                <a:ea typeface="MS PGothic" pitchFamily="34" charset="-128"/>
                <a:cs typeface="MS PGothic" pitchFamily="34" charset="-128"/>
              </a:rPr>
              <a:t>An individual will always want to maximize his or her payoffs (</a:t>
            </a:r>
            <a:r>
              <a:rPr lang="en-US" i="1" dirty="0">
                <a:ea typeface="MS PGothic" pitchFamily="34" charset="-128"/>
                <a:cs typeface="MS PGothic" pitchFamily="34" charset="-128"/>
              </a:rPr>
              <a:t>utility</a:t>
            </a:r>
            <a:r>
              <a:rPr lang="en-US" dirty="0">
                <a:ea typeface="MS PGothic" pitchFamily="34" charset="-128"/>
                <a:cs typeface="MS PGothic" pitchFamily="34" charset="-128"/>
              </a:rPr>
              <a:t>).</a:t>
            </a:r>
          </a:p>
          <a:p>
            <a:pPr marL="342900" lvl="1" indent="-342900">
              <a:buFont typeface="Arial" charset="0"/>
              <a:buChar char="•"/>
            </a:pPr>
            <a:r>
              <a:rPr lang="en-US" sz="2000" dirty="0">
                <a:latin typeface="Helvetica Neue" pitchFamily="-107" charset="0"/>
              </a:rPr>
              <a:t>Note that not all Nash equilibria are dominant strategy equilibria.</a:t>
            </a:r>
          </a:p>
          <a:p>
            <a:pPr marL="1028700" lvl="2" indent="-342900">
              <a:buFont typeface="Arial" charset="0"/>
              <a:buChar char="•"/>
            </a:pPr>
            <a:r>
              <a:rPr lang="en-US" sz="2000" dirty="0">
                <a:latin typeface="Helvetica Neue" pitchFamily="-107" charset="0"/>
                <a:ea typeface="ヒラギノ角ゴ Pro W3" pitchFamily="-107" charset="-128"/>
                <a:cs typeface="ヒラギノ角ゴ Pro W3" pitchFamily="-107" charset="-128"/>
              </a:rPr>
              <a:t>For example, every Labrador is a dog, but not every dog is a Labrador.</a:t>
            </a:r>
          </a:p>
          <a:p>
            <a:pPr marL="0" lvl="1"/>
            <a:endParaRPr lang="en-US" sz="2000" dirty="0">
              <a:latin typeface="Helvetica Neue" pitchFamily="-107" charset="0"/>
            </a:endParaRPr>
          </a:p>
          <a:p>
            <a:pPr marL="0" lvl="1"/>
            <a:r>
              <a:rPr lang="en-US" sz="2000" dirty="0">
                <a:latin typeface="Helvetica Neue" pitchFamily="-107" charset="0"/>
              </a:rPr>
              <a:t>Unilaterally deviate means that I would want to change my strategy if you don</a:t>
            </a:r>
            <a:r>
              <a:rPr lang="ja-JP" altLang="en-US" sz="2000" dirty="0">
                <a:latin typeface="Helvetica Neue" pitchFamily="-107" charset="0"/>
              </a:rPr>
              <a:t>’</a:t>
            </a:r>
            <a:r>
              <a:rPr lang="en-US" altLang="ja-JP" sz="2000" dirty="0">
                <a:latin typeface="Helvetica Neue" pitchFamily="-107" charset="0"/>
                <a:ea typeface="Arial" pitchFamily="-107" charset="0"/>
                <a:cs typeface="Arial" pitchFamily="-107" charset="0"/>
              </a:rPr>
              <a:t>t.  </a:t>
            </a:r>
          </a:p>
          <a:p>
            <a:pPr marL="342900" lvl="1" indent="-342900">
              <a:buFont typeface="Arial" charset="0"/>
              <a:buChar char="•"/>
            </a:pPr>
            <a:r>
              <a:rPr lang="en-US" altLang="ja-JP" sz="2000" dirty="0">
                <a:latin typeface="Helvetica Neue" pitchFamily="-107" charset="0"/>
                <a:ea typeface="Arial" pitchFamily="-107" charset="0"/>
                <a:cs typeface="Arial" pitchFamily="-107" charset="0"/>
              </a:rPr>
              <a:t>If I do NOT want to unilaterally deviate, it means that I do NOT want to change (deviate) from my current strategy, </a:t>
            </a:r>
            <a:r>
              <a:rPr lang="en-US" altLang="ja-JP" sz="2000" i="1" dirty="0">
                <a:latin typeface="Helvetica Neue" pitchFamily="-107" charset="0"/>
                <a:ea typeface="Arial" pitchFamily="-107" charset="0"/>
                <a:cs typeface="Arial" pitchFamily="-107" charset="0"/>
              </a:rPr>
              <a:t>given</a:t>
            </a:r>
            <a:r>
              <a:rPr lang="en-US" altLang="ja-JP" sz="2000" dirty="0">
                <a:latin typeface="Helvetica Neue" pitchFamily="-107" charset="0"/>
                <a:ea typeface="Arial" pitchFamily="-107" charset="0"/>
                <a:cs typeface="Arial" pitchFamily="-107" charset="0"/>
              </a:rPr>
              <a:t> that you don</a:t>
            </a:r>
            <a:r>
              <a:rPr lang="ja-JP" altLang="en-US" sz="2000" dirty="0">
                <a:latin typeface="Helvetica Neue" pitchFamily="-107" charset="0"/>
              </a:rPr>
              <a:t>’</a:t>
            </a:r>
            <a:r>
              <a:rPr lang="en-US" altLang="ja-JP" sz="2000" dirty="0">
                <a:latin typeface="Helvetica Neue" pitchFamily="-107" charset="0"/>
                <a:ea typeface="Arial" pitchFamily="-107" charset="0"/>
                <a:cs typeface="Arial" pitchFamily="-107" charset="0"/>
              </a:rPr>
              <a:t>t change </a:t>
            </a:r>
            <a:r>
              <a:rPr lang="en-US" altLang="ja-JP" sz="2000" i="1" dirty="0">
                <a:latin typeface="Helvetica Neue" pitchFamily="-107" charset="0"/>
                <a:ea typeface="Arial" pitchFamily="-107" charset="0"/>
                <a:cs typeface="Arial" pitchFamily="-107" charset="0"/>
              </a:rPr>
              <a:t>your </a:t>
            </a:r>
            <a:r>
              <a:rPr lang="en-US" altLang="ja-JP" sz="2000" dirty="0">
                <a:latin typeface="Helvetica Neue" pitchFamily="-107" charset="0"/>
                <a:ea typeface="Arial" pitchFamily="-107" charset="0"/>
                <a:cs typeface="Arial" pitchFamily="-107" charset="0"/>
              </a:rPr>
              <a:t>strategy.</a:t>
            </a:r>
            <a:endParaRPr lang="en-US" sz="2000" dirty="0">
              <a:latin typeface="Helvetica Neue" pitchFamily="-107" charset="0"/>
              <a:ea typeface="Arial" pitchFamily="-107" charset="0"/>
              <a:cs typeface="Arial"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r>
              <a:rPr lang="en-US" b="1" i="1" dirty="0" smtClean="0"/>
              <a:t>:</a:t>
            </a:r>
            <a:endParaRPr lang="en-US" dirty="0"/>
          </a:p>
          <a:p>
            <a:pPr marL="171450" indent="-171450">
              <a:buFont typeface="Arial" charset="0"/>
              <a:buChar char="•"/>
            </a:pPr>
            <a:r>
              <a:rPr lang="en-US" dirty="0"/>
              <a:t>For differentiated products, think about different brand names (cereals, snacks, candy bars, fast-food restaurants, etc.).</a:t>
            </a:r>
          </a:p>
          <a:p>
            <a:pPr marL="171450" indent="-171450">
              <a:buFont typeface="Arial" charset="0"/>
              <a:buChar char="•"/>
            </a:pPr>
            <a:r>
              <a:rPr lang="en-US" dirty="0"/>
              <a:t>Remind students that there is inefficiency since P &gt; MC, and firms produce with excess capacity.</a:t>
            </a:r>
          </a:p>
          <a:p>
            <a:pPr marL="171450" indent="-171450">
              <a:buFont typeface="Arial" charset="0"/>
              <a:buChar char="•"/>
            </a:pPr>
            <a:r>
              <a:rPr lang="en-US" dirty="0"/>
              <a:t>But consumers gain since they can buy products that better match their tastes.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p>
          <a:p>
            <a:endParaRPr lang="en-US" dirty="0"/>
          </a:p>
          <a:p>
            <a:r>
              <a:rPr lang="en-US" dirty="0"/>
              <a:t>This slide, and the following slide, uses the </a:t>
            </a:r>
            <a:r>
              <a:rPr lang="en-US" i="1" dirty="0"/>
              <a:t>circle method.</a:t>
            </a:r>
            <a:endParaRPr lang="en-US" dirty="0"/>
          </a:p>
          <a:p>
            <a:endParaRPr lang="en-US" dirty="0"/>
          </a:p>
          <a:p>
            <a:r>
              <a:rPr lang="en-US" dirty="0"/>
              <a:t>Before you click through the slide to show the solution, ask students what they think the players should do.</a:t>
            </a:r>
          </a:p>
          <a:p>
            <a:endParaRPr lang="en-US" dirty="0"/>
          </a:p>
          <a:p>
            <a:r>
              <a:rPr lang="en-US" dirty="0"/>
              <a:t>Then, ask students to take the role of one of the players and figure out what they should do in response to what they </a:t>
            </a:r>
            <a:r>
              <a:rPr lang="en-US" i="1" dirty="0"/>
              <a:t>believe</a:t>
            </a:r>
            <a:r>
              <a:rPr lang="en-US" dirty="0"/>
              <a:t> the other player will do.</a:t>
            </a:r>
          </a:p>
          <a:p>
            <a:endParaRPr lang="en-US" dirty="0"/>
          </a:p>
          <a:p>
            <a:r>
              <a:rPr lang="en-US" dirty="0"/>
              <a:t>Manny: </a:t>
            </a:r>
          </a:p>
          <a:p>
            <a:pPr marL="171450" indent="-171450">
              <a:buFont typeface="Arial" charset="0"/>
              <a:buChar char="•"/>
            </a:pPr>
            <a:r>
              <a:rPr lang="en-US" dirty="0"/>
              <a:t>I believe that Tony will </a:t>
            </a:r>
            <a:r>
              <a:rPr lang="en-US" i="1" dirty="0"/>
              <a:t>Confess</a:t>
            </a:r>
            <a:r>
              <a:rPr lang="en-US" dirty="0"/>
              <a:t>. </a:t>
            </a:r>
          </a:p>
          <a:p>
            <a:pPr marL="171450" indent="-171450">
              <a:buFont typeface="Arial" charset="0"/>
              <a:buChar char="•"/>
            </a:pPr>
            <a:r>
              <a:rPr lang="en-US" dirty="0"/>
              <a:t>If I </a:t>
            </a:r>
            <a:r>
              <a:rPr lang="en-US" i="1" dirty="0"/>
              <a:t>Confess</a:t>
            </a:r>
            <a:r>
              <a:rPr lang="en-US" dirty="0"/>
              <a:t>, I get 10 years in jail. </a:t>
            </a:r>
          </a:p>
          <a:p>
            <a:pPr marL="171450" indent="-171450">
              <a:buFont typeface="Arial" charset="0"/>
              <a:buChar char="•"/>
            </a:pPr>
            <a:r>
              <a:rPr lang="en-US" dirty="0"/>
              <a:t>If I </a:t>
            </a:r>
            <a:r>
              <a:rPr lang="en-US" i="1" dirty="0"/>
              <a:t>Keep Quiet</a:t>
            </a:r>
            <a:r>
              <a:rPr lang="en-US" dirty="0"/>
              <a:t>, I get 25 years in jail. </a:t>
            </a:r>
          </a:p>
          <a:p>
            <a:pPr marL="171450" indent="-171450">
              <a:buFont typeface="Arial" charset="0"/>
              <a:buChar char="•"/>
            </a:pPr>
            <a:r>
              <a:rPr lang="en-US" dirty="0"/>
              <a:t>Therefore, I should </a:t>
            </a:r>
            <a:r>
              <a:rPr lang="en-US" i="1" dirty="0"/>
              <a:t>Confess.</a:t>
            </a:r>
            <a:endParaRPr lang="en-US" dirty="0"/>
          </a:p>
          <a:p>
            <a:r>
              <a:rPr lang="en-US" dirty="0"/>
              <a:t>First click: Circles Manny’s “10 years” payoff.</a:t>
            </a:r>
          </a:p>
          <a:p>
            <a:endParaRPr lang="en-US" dirty="0"/>
          </a:p>
          <a:p>
            <a:r>
              <a:rPr lang="en-US" dirty="0"/>
              <a:t>Manny: </a:t>
            </a:r>
          </a:p>
          <a:p>
            <a:pPr marL="171450" indent="-171450">
              <a:buFont typeface="Arial" charset="0"/>
              <a:buChar char="•"/>
            </a:pPr>
            <a:r>
              <a:rPr lang="en-US" dirty="0"/>
              <a:t>I believe that Tony will </a:t>
            </a:r>
            <a:r>
              <a:rPr lang="en-US" i="1" dirty="0"/>
              <a:t>Keep Quiet</a:t>
            </a:r>
            <a:r>
              <a:rPr lang="en-US" dirty="0"/>
              <a:t>. </a:t>
            </a:r>
          </a:p>
          <a:p>
            <a:pPr marL="171450" indent="-171450">
              <a:buFont typeface="Arial" charset="0"/>
              <a:buChar char="•"/>
            </a:pPr>
            <a:r>
              <a:rPr lang="en-US" dirty="0"/>
              <a:t>If I </a:t>
            </a:r>
            <a:r>
              <a:rPr lang="en-US" i="1" dirty="0"/>
              <a:t>Confess</a:t>
            </a:r>
            <a:r>
              <a:rPr lang="en-US" dirty="0"/>
              <a:t>, I go free. </a:t>
            </a:r>
          </a:p>
          <a:p>
            <a:pPr marL="171450" indent="-171450">
              <a:buFont typeface="Arial" charset="0"/>
              <a:buChar char="•"/>
            </a:pPr>
            <a:r>
              <a:rPr lang="en-US" dirty="0"/>
              <a:t>If I </a:t>
            </a:r>
            <a:r>
              <a:rPr lang="en-US" i="1" dirty="0"/>
              <a:t>Keep Quiet</a:t>
            </a:r>
            <a:r>
              <a:rPr lang="en-US" dirty="0"/>
              <a:t>, I get 1 year in jail. </a:t>
            </a:r>
          </a:p>
          <a:p>
            <a:pPr marL="171450" indent="-171450">
              <a:buFont typeface="Arial" charset="0"/>
              <a:buChar char="•"/>
            </a:pPr>
            <a:r>
              <a:rPr lang="en-US" dirty="0"/>
              <a:t>Therefore, I should </a:t>
            </a:r>
            <a:r>
              <a:rPr lang="en-US" i="1" dirty="0"/>
              <a:t>Confess.</a:t>
            </a:r>
          </a:p>
          <a:p>
            <a:r>
              <a:rPr lang="en-US" dirty="0"/>
              <a:t>Second click: Circles Manny’s “Goes Free” payoff.</a:t>
            </a:r>
          </a:p>
          <a:p>
            <a:endParaRPr lang="en-US" dirty="0"/>
          </a:p>
          <a:p>
            <a:r>
              <a:rPr lang="en-US" dirty="0"/>
              <a:t>Now suppose you are Tony:</a:t>
            </a:r>
          </a:p>
          <a:p>
            <a:endParaRPr lang="en-US" dirty="0"/>
          </a:p>
          <a:p>
            <a:r>
              <a:rPr lang="en-US" dirty="0"/>
              <a:t>Tony: </a:t>
            </a:r>
          </a:p>
          <a:p>
            <a:pPr marL="171450" indent="-171450">
              <a:buFont typeface="Arial" charset="0"/>
              <a:buChar char="•"/>
            </a:pPr>
            <a:r>
              <a:rPr lang="en-US" dirty="0"/>
              <a:t>I believe that Manny will </a:t>
            </a:r>
            <a:r>
              <a:rPr lang="en-US" i="1" dirty="0"/>
              <a:t>Confess</a:t>
            </a:r>
            <a:r>
              <a:rPr lang="en-US" dirty="0"/>
              <a:t>. </a:t>
            </a:r>
          </a:p>
          <a:p>
            <a:pPr marL="171450" indent="-171450">
              <a:buFont typeface="Arial" charset="0"/>
              <a:buChar char="•"/>
            </a:pPr>
            <a:r>
              <a:rPr lang="en-US" dirty="0"/>
              <a:t>If I </a:t>
            </a:r>
            <a:r>
              <a:rPr lang="en-US" i="1" dirty="0"/>
              <a:t>Confess</a:t>
            </a:r>
            <a:r>
              <a:rPr lang="en-US" dirty="0"/>
              <a:t>, I get 10 years in jail. </a:t>
            </a:r>
          </a:p>
          <a:p>
            <a:pPr marL="171450" indent="-171450">
              <a:buFont typeface="Arial" charset="0"/>
              <a:buChar char="•"/>
            </a:pPr>
            <a:r>
              <a:rPr lang="en-US" dirty="0"/>
              <a:t>If I </a:t>
            </a:r>
            <a:r>
              <a:rPr lang="en-US" i="1" dirty="0"/>
              <a:t>Keep Quiet</a:t>
            </a:r>
            <a:r>
              <a:rPr lang="en-US" dirty="0"/>
              <a:t>, I get 25 years in jail. </a:t>
            </a:r>
          </a:p>
          <a:p>
            <a:pPr marL="171450" indent="-171450">
              <a:buFont typeface="Arial" charset="0"/>
              <a:buChar char="•"/>
            </a:pPr>
            <a:r>
              <a:rPr lang="en-US" dirty="0"/>
              <a:t>Therefore, I should </a:t>
            </a:r>
            <a:r>
              <a:rPr lang="en-US" i="1" dirty="0"/>
              <a:t>Confess.</a:t>
            </a:r>
            <a:endParaRPr lang="en-US" dirty="0"/>
          </a:p>
          <a:p>
            <a:r>
              <a:rPr lang="en-US" dirty="0"/>
              <a:t>Third click: Circles Tony’s “10 years” payoff.</a:t>
            </a:r>
          </a:p>
          <a:p>
            <a:r>
              <a:rPr lang="en-US" dirty="0"/>
              <a:t> </a:t>
            </a:r>
          </a:p>
          <a:p>
            <a:r>
              <a:rPr lang="en-US" dirty="0"/>
              <a:t>Tony: </a:t>
            </a:r>
          </a:p>
          <a:p>
            <a:pPr marL="171450" indent="-171450">
              <a:buFont typeface="Arial" charset="0"/>
              <a:buChar char="•"/>
            </a:pPr>
            <a:r>
              <a:rPr lang="en-US" dirty="0"/>
              <a:t>I believe that Manny will </a:t>
            </a:r>
            <a:r>
              <a:rPr lang="en-US" i="1" dirty="0"/>
              <a:t>Keep Quiet</a:t>
            </a:r>
            <a:r>
              <a:rPr lang="en-US" dirty="0"/>
              <a:t>. </a:t>
            </a:r>
          </a:p>
          <a:p>
            <a:pPr marL="171450" indent="-171450">
              <a:buFont typeface="Arial" charset="0"/>
              <a:buChar char="•"/>
            </a:pPr>
            <a:r>
              <a:rPr lang="en-US" dirty="0"/>
              <a:t>If I </a:t>
            </a:r>
            <a:r>
              <a:rPr lang="en-US" i="1" dirty="0"/>
              <a:t>Confess</a:t>
            </a:r>
            <a:r>
              <a:rPr lang="en-US" dirty="0"/>
              <a:t>, I go free. </a:t>
            </a:r>
          </a:p>
          <a:p>
            <a:pPr marL="171450" indent="-171450">
              <a:buFont typeface="Arial" charset="0"/>
              <a:buChar char="•"/>
            </a:pPr>
            <a:r>
              <a:rPr lang="en-US" dirty="0"/>
              <a:t>If I </a:t>
            </a:r>
            <a:r>
              <a:rPr lang="en-US" i="1" dirty="0"/>
              <a:t>Keep Quiet</a:t>
            </a:r>
            <a:r>
              <a:rPr lang="en-US" dirty="0"/>
              <a:t>, I get 1 year in jail. </a:t>
            </a:r>
          </a:p>
          <a:p>
            <a:pPr marL="171450" indent="-171450">
              <a:buFont typeface="Arial" charset="0"/>
              <a:buChar char="•"/>
            </a:pPr>
            <a:r>
              <a:rPr lang="en-US" dirty="0"/>
              <a:t>Therefore, I should </a:t>
            </a:r>
            <a:r>
              <a:rPr lang="en-US" i="1" dirty="0"/>
              <a:t>Confess.</a:t>
            </a:r>
            <a:endParaRPr lang="en-US" dirty="0"/>
          </a:p>
          <a:p>
            <a:r>
              <a:rPr lang="en-US" dirty="0"/>
              <a:t>Fourth click: Circles Tony’s “Goes Free” payoff.</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Dominant strategy: </a:t>
            </a:r>
          </a:p>
          <a:p>
            <a:pPr marL="171450" indent="-171450">
              <a:buFont typeface="Arial" charset="0"/>
              <a:buChar char="•"/>
            </a:pPr>
            <a:r>
              <a:rPr lang="en-US" dirty="0"/>
              <a:t>Manny (Tony) always gets less time in jail no matter what Tony (Manny) does.</a:t>
            </a:r>
          </a:p>
          <a:p>
            <a:pPr marL="171450" indent="-171450">
              <a:buFont typeface="Arial" charset="0"/>
              <a:buChar char="•"/>
            </a:pPr>
            <a:r>
              <a:rPr lang="en-US" dirty="0"/>
              <a:t>So {Confess, Confess} is a dominant strategy equilibrium.</a:t>
            </a:r>
          </a:p>
          <a:p>
            <a:pPr>
              <a:buFontTx/>
              <a:buChar char="•"/>
            </a:pPr>
            <a:endParaRPr lang="en-US" dirty="0"/>
          </a:p>
          <a:p>
            <a:r>
              <a:rPr lang="en-US" dirty="0"/>
              <a:t>Nash equilibrium:</a:t>
            </a:r>
          </a:p>
          <a:p>
            <a:pPr marL="171450" indent="-171450">
              <a:buFont typeface="Arial" charset="0"/>
              <a:buChar char="•"/>
            </a:pPr>
            <a:r>
              <a:rPr lang="en-US" dirty="0"/>
              <a:t>Remember that in a Nash equilibrium, each player chooses his or her </a:t>
            </a:r>
            <a:r>
              <a:rPr lang="en-US" i="1" dirty="0"/>
              <a:t>best response</a:t>
            </a:r>
            <a:r>
              <a:rPr lang="en-US" dirty="0"/>
              <a:t> to what the other player chooses.</a:t>
            </a:r>
          </a:p>
          <a:p>
            <a:pPr marL="171450" indent="-171450">
              <a:buFont typeface="Arial" charset="0"/>
              <a:buChar char="•"/>
            </a:pPr>
            <a:r>
              <a:rPr lang="en-US" dirty="0"/>
              <a:t>The circles represent the players’ best response.</a:t>
            </a:r>
          </a:p>
          <a:p>
            <a:pPr marL="171450" indent="-171450">
              <a:buFont typeface="Arial" charset="0"/>
              <a:buChar char="•"/>
            </a:pPr>
            <a:r>
              <a:rPr lang="en-US" dirty="0"/>
              <a:t>So, in the box where you see two circles, you have a Nash equilibrium.</a:t>
            </a:r>
          </a:p>
          <a:p>
            <a:pPr>
              <a:buFontTx/>
              <a:buChar char="•"/>
            </a:pPr>
            <a:endParaRPr lang="en-US" dirty="0"/>
          </a:p>
          <a:p>
            <a:r>
              <a:rPr lang="en-US" dirty="0"/>
              <a:t>First click: </a:t>
            </a:r>
          </a:p>
          <a:p>
            <a:pPr marL="171450" indent="-171450">
              <a:buFont typeface="Arial" charset="0"/>
              <a:buChar char="•"/>
            </a:pPr>
            <a:r>
              <a:rPr lang="en-US" dirty="0"/>
              <a:t>Labels the dominant strategy equilibrium and the Nash equilibrium</a:t>
            </a:r>
          </a:p>
          <a:p>
            <a:pPr>
              <a:buFontTx/>
              <a:buChar char="•"/>
            </a:pPr>
            <a:endParaRPr lang="en-US" dirty="0"/>
          </a:p>
          <a:p>
            <a:r>
              <a:rPr lang="en-US" dirty="0"/>
              <a:t>Ask students why they think cooperation is unlikely.</a:t>
            </a:r>
          </a:p>
          <a:p>
            <a:endParaRPr lang="en-US" dirty="0"/>
          </a:p>
          <a:p>
            <a:r>
              <a:rPr lang="en-US" dirty="0"/>
              <a:t>Second click: </a:t>
            </a:r>
          </a:p>
          <a:p>
            <a:pPr marL="171450" indent="-171450">
              <a:buFont typeface="Arial" charset="0"/>
              <a:buChar char="•"/>
            </a:pPr>
            <a:r>
              <a:rPr lang="en-US" dirty="0"/>
              <a:t>Puts a box around the cooperative solution.</a:t>
            </a:r>
          </a:p>
          <a:p>
            <a:pPr marL="171450" indent="-171450">
              <a:buFont typeface="Arial" charset="0"/>
              <a:buChar char="•"/>
            </a:pPr>
            <a:r>
              <a:rPr lang="en-US" dirty="0"/>
              <a:t>If Tony keep quiet, it’s best for Manny to confess.</a:t>
            </a:r>
          </a:p>
          <a:p>
            <a:pPr marL="171450" indent="-171450">
              <a:buFont typeface="Arial" charset="0"/>
              <a:buChar char="•"/>
            </a:pPr>
            <a:r>
              <a:rPr lang="en-US" dirty="0"/>
              <a:t>If Manny keeps quiet, it’s best for Tony to confess.</a:t>
            </a:r>
          </a:p>
          <a:p>
            <a:pPr marL="171450" indent="-171450">
              <a:buFont typeface="Arial" charset="0"/>
              <a:buChar char="•"/>
            </a:pPr>
            <a:r>
              <a:rPr lang="en-US" dirty="0"/>
              <a:t>Each player has an incentive to rat out the other.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 </a:t>
            </a:r>
          </a:p>
          <a:p>
            <a:pPr marL="171450" indent="-171450">
              <a:buFont typeface="Arial" charset="0"/>
              <a:buChar char="•"/>
            </a:pPr>
            <a:r>
              <a:rPr lang="en-US" dirty="0"/>
              <a:t>Game theory</a:t>
            </a:r>
          </a:p>
          <a:p>
            <a:pPr marL="171450" indent="-171450">
              <a:buFont typeface="Arial" charset="0"/>
              <a:buChar char="•"/>
            </a:pPr>
            <a:r>
              <a:rPr lang="en-US" dirty="0"/>
              <a:t>Prisoner’s </a:t>
            </a:r>
            <a:r>
              <a:rPr lang="en-US" dirty="0" smtClean="0"/>
              <a:t>dilemma</a:t>
            </a:r>
          </a:p>
          <a:p>
            <a:pPr marL="171450" indent="-171450">
              <a:buFont typeface="Arial" charset="0"/>
              <a:buChar char="•"/>
            </a:pPr>
            <a:endParaRPr lang="en-US" dirty="0" smtClean="0"/>
          </a:p>
          <a:p>
            <a:pPr marL="0" indent="0">
              <a:buFont typeface="Arial" charset="0"/>
              <a:buNone/>
            </a:pPr>
            <a:r>
              <a:rPr lang="en-US" dirty="0" smtClean="0"/>
              <a:t>[THE DARK KNIGHT, Heath Ledger as The Joker, 2008. © Warner Bros./Courtesy Everett Collection]</a:t>
            </a:r>
            <a:endParaRPr lang="en-US" dirty="0"/>
          </a:p>
        </p:txBody>
      </p:sp>
      <p:sp>
        <p:nvSpPr>
          <p:cNvPr id="778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51E4C04D-7BC5-9D4B-8B07-27933F2AB71E}" type="slidenum">
              <a:rPr lang="en-US">
                <a:latin typeface="Arial" pitchFamily="-107" charset="0"/>
              </a:rPr>
              <a:pPr eaLnBrk="1" hangingPunct="1"/>
              <a:t>32</a:t>
            </a:fld>
            <a:endParaRPr lang="en-US">
              <a:latin typeface="Arial" pitchFamily="-107"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 </a:t>
            </a:r>
          </a:p>
          <a:p>
            <a:pPr marL="171450" indent="-171450">
              <a:buFont typeface="Arial" charset="0"/>
              <a:buChar char="•"/>
            </a:pPr>
            <a:r>
              <a:rPr lang="en-US" dirty="0"/>
              <a:t>Game theory</a:t>
            </a:r>
          </a:p>
          <a:p>
            <a:pPr marL="171450" indent="-171450">
              <a:buFont typeface="Arial" charset="0"/>
              <a:buChar char="•"/>
            </a:pPr>
            <a:r>
              <a:rPr lang="en-US" dirty="0"/>
              <a:t>Dominant strategy</a:t>
            </a:r>
          </a:p>
          <a:p>
            <a:pPr marL="171450" indent="-171450">
              <a:buFont typeface="Arial" charset="0"/>
              <a:buChar char="•"/>
            </a:pPr>
            <a:r>
              <a:rPr lang="en-US" dirty="0"/>
              <a:t>Nash equilibrium</a:t>
            </a:r>
          </a:p>
        </p:txBody>
      </p:sp>
      <p:sp>
        <p:nvSpPr>
          <p:cNvPr id="7987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57994758-1D92-E043-9EFE-9CA38A20FFE3}" type="slidenum">
              <a:rPr lang="en-US">
                <a:latin typeface="Arial" pitchFamily="-107" charset="0"/>
              </a:rPr>
              <a:pPr eaLnBrk="1" hangingPunct="1"/>
              <a:t>33</a:t>
            </a:fld>
            <a:endParaRPr lang="en-US">
              <a:latin typeface="Arial" pitchFamily="-107"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800" b="1" i="1" dirty="0"/>
              <a:t>Lecture notes:</a:t>
            </a:r>
          </a:p>
          <a:p>
            <a:pPr>
              <a:lnSpc>
                <a:spcPct val="80000"/>
              </a:lnSpc>
            </a:pPr>
            <a:endParaRPr lang="en-US" sz="800" dirty="0"/>
          </a:p>
          <a:p>
            <a:pPr>
              <a:lnSpc>
                <a:spcPct val="80000"/>
              </a:lnSpc>
            </a:pPr>
            <a:r>
              <a:rPr lang="en-US" sz="800" dirty="0"/>
              <a:t>This slide illustrates the AT-Phone vs. Horizon example used in previous slides. Recall:</a:t>
            </a:r>
          </a:p>
          <a:p>
            <a:pPr marL="171450" indent="-171450">
              <a:lnSpc>
                <a:spcPct val="80000"/>
              </a:lnSpc>
              <a:buFont typeface="Arial" charset="0"/>
              <a:buChar char="•"/>
            </a:pPr>
            <a:r>
              <a:rPr lang="en-US" sz="800" dirty="0"/>
              <a:t>Each firm can choose LOW or HIGH production. </a:t>
            </a:r>
          </a:p>
          <a:p>
            <a:pPr marL="171450" indent="-171450">
              <a:lnSpc>
                <a:spcPct val="80000"/>
              </a:lnSpc>
              <a:buFont typeface="Arial" charset="0"/>
              <a:buChar char="•"/>
            </a:pPr>
            <a:r>
              <a:rPr lang="en-US" sz="800" dirty="0"/>
              <a:t>LOW = 300 consumers </a:t>
            </a:r>
          </a:p>
          <a:p>
            <a:pPr marL="171450" indent="-171450">
              <a:lnSpc>
                <a:spcPct val="80000"/>
              </a:lnSpc>
              <a:buFont typeface="Arial" charset="0"/>
              <a:buChar char="•"/>
            </a:pPr>
            <a:r>
              <a:rPr lang="en-US" sz="800" dirty="0"/>
              <a:t>HIGH = 400 consumers</a:t>
            </a:r>
            <a:endParaRPr lang="en-US" sz="800" b="1" dirty="0"/>
          </a:p>
          <a:p>
            <a:pPr>
              <a:lnSpc>
                <a:spcPct val="80000"/>
              </a:lnSpc>
            </a:pPr>
            <a:endParaRPr lang="en-US" sz="800" dirty="0"/>
          </a:p>
          <a:p>
            <a:pPr>
              <a:lnSpc>
                <a:spcPct val="80000"/>
              </a:lnSpc>
            </a:pPr>
            <a:r>
              <a:rPr lang="en-US" sz="800" dirty="0"/>
              <a:t>Go through the solution method in detail once more. </a:t>
            </a:r>
          </a:p>
          <a:p>
            <a:pPr>
              <a:lnSpc>
                <a:spcPct val="80000"/>
              </a:lnSpc>
            </a:pPr>
            <a:endParaRPr lang="en-US" sz="800" dirty="0"/>
          </a:p>
          <a:p>
            <a:r>
              <a:rPr lang="en-US" dirty="0"/>
              <a:t>Horizon believes that AT-Phone will go </a:t>
            </a:r>
            <a:r>
              <a:rPr lang="en-US" i="1" dirty="0"/>
              <a:t>Low</a:t>
            </a:r>
            <a:r>
              <a:rPr lang="en-US" dirty="0"/>
              <a:t>. </a:t>
            </a:r>
          </a:p>
          <a:p>
            <a:pPr marL="171450" indent="-171450">
              <a:buFont typeface="Arial" charset="0"/>
              <a:buChar char="•"/>
            </a:pPr>
            <a:r>
              <a:rPr lang="en-US" dirty="0"/>
              <a:t>If Horizon chooses </a:t>
            </a:r>
            <a:r>
              <a:rPr lang="en-US" i="1" dirty="0"/>
              <a:t>Low</a:t>
            </a:r>
            <a:r>
              <a:rPr lang="en-US" dirty="0"/>
              <a:t>, they earn $27,000.</a:t>
            </a:r>
          </a:p>
          <a:p>
            <a:pPr marL="171450" indent="-171450">
              <a:buFont typeface="Arial" charset="0"/>
              <a:buChar char="•"/>
            </a:pPr>
            <a:r>
              <a:rPr lang="en-US" dirty="0"/>
              <a:t>If Horizon chooses </a:t>
            </a:r>
            <a:r>
              <a:rPr lang="en-US" i="1" dirty="0"/>
              <a:t>High</a:t>
            </a:r>
            <a:r>
              <a:rPr lang="en-US" dirty="0"/>
              <a:t>,</a:t>
            </a:r>
            <a:r>
              <a:rPr lang="en-US" i="1" dirty="0"/>
              <a:t> </a:t>
            </a:r>
            <a:r>
              <a:rPr lang="en-US" dirty="0"/>
              <a:t>they earn $30,000. </a:t>
            </a:r>
          </a:p>
          <a:p>
            <a:pPr marL="171450" indent="-171450">
              <a:buFont typeface="Arial" charset="0"/>
              <a:buChar char="•"/>
            </a:pPr>
            <a:r>
              <a:rPr lang="en-US" dirty="0"/>
              <a:t>Therefore, Horizon should produce </a:t>
            </a:r>
            <a:r>
              <a:rPr lang="en-US" i="1" dirty="0"/>
              <a:t>High</a:t>
            </a:r>
            <a:r>
              <a:rPr lang="en-US" dirty="0"/>
              <a:t> output.</a:t>
            </a:r>
          </a:p>
          <a:p>
            <a:r>
              <a:rPr lang="en-US" dirty="0"/>
              <a:t>First click: Circles Horizon’s “$30,000” payoff.</a:t>
            </a:r>
          </a:p>
          <a:p>
            <a:endParaRPr lang="en-US" dirty="0"/>
          </a:p>
          <a:p>
            <a:r>
              <a:rPr lang="en-US" dirty="0"/>
              <a:t>Horizon believes that AT-Phone will go </a:t>
            </a:r>
            <a:r>
              <a:rPr lang="en-US" i="1" dirty="0"/>
              <a:t>High</a:t>
            </a:r>
            <a:r>
              <a:rPr lang="en-US" dirty="0"/>
              <a:t>. </a:t>
            </a:r>
          </a:p>
          <a:p>
            <a:pPr marL="171450" indent="-171450">
              <a:buFont typeface="Arial" charset="0"/>
              <a:buChar char="•"/>
            </a:pPr>
            <a:r>
              <a:rPr lang="en-US" dirty="0"/>
              <a:t>If Horizon chooses </a:t>
            </a:r>
            <a:r>
              <a:rPr lang="en-US" i="1" dirty="0"/>
              <a:t>Low</a:t>
            </a:r>
            <a:r>
              <a:rPr lang="en-US" dirty="0"/>
              <a:t>, they earn $22,500.</a:t>
            </a:r>
          </a:p>
          <a:p>
            <a:pPr marL="171450" indent="-171450">
              <a:buFont typeface="Arial" charset="0"/>
              <a:buChar char="•"/>
            </a:pPr>
            <a:r>
              <a:rPr lang="en-US" dirty="0"/>
              <a:t>If Horizon chooses </a:t>
            </a:r>
            <a:r>
              <a:rPr lang="en-US" i="1" dirty="0"/>
              <a:t>High </a:t>
            </a:r>
            <a:r>
              <a:rPr lang="en-US" dirty="0"/>
              <a:t>they earn $24,000. </a:t>
            </a:r>
          </a:p>
          <a:p>
            <a:pPr marL="171450" indent="-171450">
              <a:buFont typeface="Arial" charset="0"/>
              <a:buChar char="•"/>
            </a:pPr>
            <a:r>
              <a:rPr lang="en-US" dirty="0"/>
              <a:t>Therefore, Horizon should produce </a:t>
            </a:r>
            <a:r>
              <a:rPr lang="en-US" i="1" dirty="0"/>
              <a:t>High</a:t>
            </a:r>
            <a:r>
              <a:rPr lang="en-US" dirty="0"/>
              <a:t> output.</a:t>
            </a:r>
          </a:p>
          <a:p>
            <a:r>
              <a:rPr lang="en-US" dirty="0"/>
              <a:t>Second click: Circles Horizon’s “$24,000” payoff.</a:t>
            </a:r>
          </a:p>
          <a:p>
            <a:endParaRPr lang="en-US" dirty="0"/>
          </a:p>
          <a:p>
            <a:r>
              <a:rPr lang="en-US" dirty="0"/>
              <a:t>You can see that Horizon has a dominant strategy (</a:t>
            </a:r>
            <a:r>
              <a:rPr lang="en-US" i="1" dirty="0"/>
              <a:t>High</a:t>
            </a:r>
            <a:r>
              <a:rPr lang="en-US" dirty="0"/>
              <a:t> output). No matter what AT-Phone does, </a:t>
            </a:r>
            <a:r>
              <a:rPr lang="en-US" i="1" dirty="0"/>
              <a:t>High</a:t>
            </a:r>
            <a:r>
              <a:rPr lang="en-US" dirty="0"/>
              <a:t> gives Horizon higher revenue.</a:t>
            </a:r>
          </a:p>
          <a:p>
            <a:endParaRPr lang="en-US" dirty="0"/>
          </a:p>
          <a:p>
            <a:r>
              <a:rPr lang="en-US" dirty="0"/>
              <a:t>Since the game is symmetric, the same logic we just discussed holds for AT-Phone.</a:t>
            </a:r>
          </a:p>
          <a:p>
            <a:endParaRPr lang="en-US" dirty="0"/>
          </a:p>
          <a:p>
            <a:r>
              <a:rPr lang="en-US" dirty="0"/>
              <a:t>Third and fourth click: </a:t>
            </a:r>
          </a:p>
          <a:p>
            <a:pPr marL="171450" indent="-171450">
              <a:buFont typeface="Arial" charset="0"/>
              <a:buChar char="•"/>
            </a:pPr>
            <a:r>
              <a:rPr lang="en-US" dirty="0"/>
              <a:t>Circles AT-Phones best responses.</a:t>
            </a:r>
          </a:p>
          <a:p>
            <a:r>
              <a:rPr lang="en-US" dirty="0"/>
              <a:t>Fifth click: </a:t>
            </a:r>
          </a:p>
          <a:p>
            <a:pPr marL="171450" indent="-171450">
              <a:buFont typeface="Arial" charset="0"/>
              <a:buChar char="•"/>
            </a:pPr>
            <a:r>
              <a:rPr lang="en-US" dirty="0"/>
              <a:t>Labels dominant strategy equilibrium and Nash equilibrium.</a:t>
            </a:r>
          </a:p>
          <a:p>
            <a:r>
              <a:rPr lang="en-US" dirty="0"/>
              <a:t>Sixth click: </a:t>
            </a:r>
          </a:p>
          <a:p>
            <a:pPr marL="171450" indent="-171450">
              <a:buFont typeface="Arial" charset="0"/>
              <a:buChar char="•"/>
            </a:pPr>
            <a:r>
              <a:rPr lang="en-US" dirty="0"/>
              <a:t>Labels cooperative outcome.</a:t>
            </a:r>
          </a:p>
          <a:p>
            <a:endParaRPr lang="en-US" dirty="0"/>
          </a:p>
          <a:p>
            <a:r>
              <a:rPr lang="en-US" dirty="0"/>
              <a:t>Finally, point out again why collusion is unstable.</a:t>
            </a:r>
          </a:p>
          <a:p>
            <a:endParaRPr lang="en-US" dirty="0"/>
          </a:p>
          <a:p>
            <a:r>
              <a:rPr lang="en-US" dirty="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i="1" dirty="0"/>
              <a:t>Lecture notes:</a:t>
            </a:r>
            <a:endParaRPr lang="en-US" sz="900" dirty="0"/>
          </a:p>
          <a:p>
            <a:pPr>
              <a:lnSpc>
                <a:spcPct val="80000"/>
              </a:lnSpc>
            </a:pPr>
            <a:endParaRPr lang="en-US" sz="900" dirty="0"/>
          </a:p>
          <a:p>
            <a:pPr>
              <a:lnSpc>
                <a:spcPct val="80000"/>
              </a:lnSpc>
            </a:pPr>
            <a:r>
              <a:rPr lang="en-US" sz="900" dirty="0"/>
              <a:t>This is another duopoly firm game. In this example, PepsiCo and Coca-Cola can choose: Advertise or Does Not Advertise.</a:t>
            </a:r>
          </a:p>
          <a:p>
            <a:pPr>
              <a:lnSpc>
                <a:spcPct val="80000"/>
              </a:lnSpc>
            </a:pPr>
            <a:endParaRPr lang="en-US" sz="900" dirty="0"/>
          </a:p>
          <a:p>
            <a:pPr>
              <a:lnSpc>
                <a:spcPct val="80000"/>
              </a:lnSpc>
            </a:pPr>
            <a:r>
              <a:rPr lang="en-US" sz="900" dirty="0"/>
              <a:t>Ask students to go through the circle solution method and find the solution. By now they should have it.</a:t>
            </a:r>
          </a:p>
          <a:p>
            <a:pPr>
              <a:lnSpc>
                <a:spcPct val="80000"/>
              </a:lnSpc>
            </a:pPr>
            <a:endParaRPr lang="en-US" sz="900" dirty="0"/>
          </a:p>
          <a:p>
            <a:pPr>
              <a:lnSpc>
                <a:spcPct val="80000"/>
              </a:lnSpc>
            </a:pPr>
            <a:r>
              <a:rPr lang="en-US" sz="900" dirty="0"/>
              <a:t>Start with PepsiCo.</a:t>
            </a:r>
          </a:p>
          <a:p>
            <a:pPr>
              <a:lnSpc>
                <a:spcPct val="80000"/>
              </a:lnSpc>
            </a:pPr>
            <a:endParaRPr lang="en-US" sz="900" dirty="0"/>
          </a:p>
          <a:p>
            <a:pPr>
              <a:lnSpc>
                <a:spcPct val="80000"/>
              </a:lnSpc>
            </a:pPr>
            <a:r>
              <a:rPr lang="en-US" sz="900" dirty="0"/>
              <a:t>First click: </a:t>
            </a:r>
          </a:p>
          <a:p>
            <a:pPr marL="171450" indent="-171450">
              <a:lnSpc>
                <a:spcPct val="80000"/>
              </a:lnSpc>
              <a:buFont typeface="Arial" charset="0"/>
              <a:buChar char="•"/>
            </a:pPr>
            <a:r>
              <a:rPr lang="en-US" sz="900" dirty="0"/>
              <a:t>Circles: $100 million at {Advertise, Advertise}</a:t>
            </a:r>
          </a:p>
          <a:p>
            <a:pPr>
              <a:lnSpc>
                <a:spcPct val="80000"/>
              </a:lnSpc>
            </a:pPr>
            <a:r>
              <a:rPr lang="en-US" sz="900" dirty="0"/>
              <a:t>Second click: </a:t>
            </a:r>
          </a:p>
          <a:p>
            <a:pPr marL="171450" indent="-171450">
              <a:lnSpc>
                <a:spcPct val="80000"/>
              </a:lnSpc>
              <a:buFont typeface="Arial" charset="0"/>
              <a:buChar char="•"/>
            </a:pPr>
            <a:r>
              <a:rPr lang="en-US" sz="900" dirty="0"/>
              <a:t>Circles: $150 million at {Advertise, Does Not Advertise}</a:t>
            </a:r>
          </a:p>
          <a:p>
            <a:pPr>
              <a:lnSpc>
                <a:spcPct val="80000"/>
              </a:lnSpc>
            </a:pPr>
            <a:endParaRPr lang="en-US" sz="900" dirty="0"/>
          </a:p>
          <a:p>
            <a:pPr>
              <a:lnSpc>
                <a:spcPct val="80000"/>
              </a:lnSpc>
            </a:pPr>
            <a:r>
              <a:rPr lang="en-US" sz="900" dirty="0"/>
              <a:t>Then go through Coca-Cola.</a:t>
            </a:r>
          </a:p>
          <a:p>
            <a:pPr>
              <a:lnSpc>
                <a:spcPct val="80000"/>
              </a:lnSpc>
            </a:pPr>
            <a:endParaRPr lang="en-US" sz="900" dirty="0"/>
          </a:p>
          <a:p>
            <a:pPr>
              <a:lnSpc>
                <a:spcPct val="80000"/>
              </a:lnSpc>
            </a:pPr>
            <a:r>
              <a:rPr lang="en-US" sz="900" dirty="0"/>
              <a:t>Third click: </a:t>
            </a:r>
          </a:p>
          <a:p>
            <a:pPr marL="171450" indent="-171450">
              <a:lnSpc>
                <a:spcPct val="80000"/>
              </a:lnSpc>
              <a:buFont typeface="Arial" charset="0"/>
              <a:buChar char="•"/>
            </a:pPr>
            <a:r>
              <a:rPr lang="en-US" sz="900" dirty="0"/>
              <a:t>Circles: $100 million at {Advertise, Advertise}</a:t>
            </a:r>
          </a:p>
          <a:p>
            <a:pPr>
              <a:lnSpc>
                <a:spcPct val="80000"/>
              </a:lnSpc>
            </a:pPr>
            <a:r>
              <a:rPr lang="en-US" sz="900" dirty="0"/>
              <a:t>Fourth click: </a:t>
            </a:r>
          </a:p>
          <a:p>
            <a:pPr marL="171450" indent="-171450">
              <a:lnSpc>
                <a:spcPct val="80000"/>
              </a:lnSpc>
              <a:buFont typeface="Arial" charset="0"/>
              <a:buChar char="•"/>
            </a:pPr>
            <a:r>
              <a:rPr lang="en-US" sz="900" dirty="0"/>
              <a:t>Circles: $150 million at {Does Not Advertise, Advertise}</a:t>
            </a:r>
          </a:p>
          <a:p>
            <a:pPr>
              <a:lnSpc>
                <a:spcPct val="80000"/>
              </a:lnSpc>
            </a:pPr>
            <a:endParaRPr lang="en-US" sz="900" dirty="0"/>
          </a:p>
          <a:p>
            <a:pPr>
              <a:lnSpc>
                <a:spcPct val="80000"/>
              </a:lnSpc>
            </a:pPr>
            <a:r>
              <a:rPr lang="en-US" sz="900" dirty="0"/>
              <a:t>Note that Advertise is a dominant strategy for each firm.</a:t>
            </a:r>
          </a:p>
          <a:p>
            <a:pPr>
              <a:lnSpc>
                <a:spcPct val="80000"/>
              </a:lnSpc>
            </a:pPr>
            <a:endParaRPr lang="en-US" sz="900" dirty="0"/>
          </a:p>
          <a:p>
            <a:pPr>
              <a:lnSpc>
                <a:spcPct val="80000"/>
              </a:lnSpc>
            </a:pPr>
            <a:r>
              <a:rPr lang="en-US" sz="900" dirty="0"/>
              <a:t>Fifth click: </a:t>
            </a:r>
          </a:p>
          <a:p>
            <a:pPr marL="171450" indent="-171450">
              <a:lnSpc>
                <a:spcPct val="80000"/>
              </a:lnSpc>
              <a:buFont typeface="Arial" charset="0"/>
              <a:buChar char="•"/>
            </a:pPr>
            <a:r>
              <a:rPr lang="en-US" sz="900" dirty="0"/>
              <a:t>Labels Nash equilibrium.</a:t>
            </a:r>
          </a:p>
          <a:p>
            <a:pPr>
              <a:lnSpc>
                <a:spcPct val="80000"/>
              </a:lnSpc>
            </a:pPr>
            <a:r>
              <a:rPr lang="en-US" sz="900" dirty="0"/>
              <a:t>Sixth click: </a:t>
            </a:r>
          </a:p>
          <a:p>
            <a:pPr marL="171450" indent="-171450">
              <a:lnSpc>
                <a:spcPct val="80000"/>
              </a:lnSpc>
              <a:buFont typeface="Arial" charset="0"/>
              <a:buChar char="•"/>
            </a:pPr>
            <a:r>
              <a:rPr lang="en-US" sz="900" dirty="0"/>
              <a:t>Labels cooperative outcome.</a:t>
            </a:r>
          </a:p>
          <a:p>
            <a:pPr>
              <a:lnSpc>
                <a:spcPct val="80000"/>
              </a:lnSpc>
            </a:pPr>
            <a:endParaRPr lang="en-US" sz="900" dirty="0"/>
          </a:p>
          <a:p>
            <a:pPr>
              <a:lnSpc>
                <a:spcPct val="80000"/>
              </a:lnSpc>
            </a:pPr>
            <a:r>
              <a:rPr lang="en-US" sz="900" dirty="0"/>
              <a:t>Both firms would be better off by not advertising. But if one firm does not advertise, the best response of the other firm is to advertise.</a:t>
            </a:r>
          </a:p>
          <a:p>
            <a:pPr>
              <a:lnSpc>
                <a:spcPct val="80000"/>
              </a:lnSpc>
            </a:pPr>
            <a:endParaRPr lang="en-US" sz="900" dirty="0"/>
          </a:p>
          <a:p>
            <a:pPr>
              <a:lnSpc>
                <a:spcPct val="80000"/>
              </a:lnSpc>
            </a:pPr>
            <a:endParaRPr 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In the picture on the slide, two firms are advertising right next to each other.  </a:t>
            </a:r>
          </a:p>
          <a:p>
            <a:pPr marL="171450" indent="-171450">
              <a:buFont typeface="Arial" charset="0"/>
              <a:buChar char="•"/>
            </a:pPr>
            <a:r>
              <a:rPr lang="en-US" dirty="0"/>
              <a:t>This type of advertising is pretty cheap, but most advertising (TV, radio, Internet) can get very expensive</a:t>
            </a:r>
            <a:r>
              <a:rPr lang="en-US" dirty="0" smtClean="0"/>
              <a:t>.</a:t>
            </a:r>
          </a:p>
          <a:p>
            <a:pPr marL="171450" indent="-171450">
              <a:buFont typeface="Arial" charset="0"/>
              <a:buChar char="•"/>
            </a:pPr>
            <a:endParaRPr lang="en-US" dirty="0" smtClean="0"/>
          </a:p>
          <a:p>
            <a:pPr marL="0" indent="0">
              <a:buFont typeface="Arial" charset="0"/>
              <a:buNone/>
            </a:pPr>
            <a:r>
              <a:rPr lang="en-US" dirty="0" smtClean="0"/>
              <a:t>[© Richard Levine / </a:t>
            </a:r>
            <a:r>
              <a:rPr lang="en-US" dirty="0" err="1" smtClean="0"/>
              <a:t>Alamy</a:t>
            </a:r>
            <a:r>
              <a:rPr lang="en-US" dirty="0" smtClean="0"/>
              <a: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800" b="1" i="1" dirty="0"/>
              <a:t>Lecture notes: </a:t>
            </a:r>
          </a:p>
          <a:p>
            <a:pPr>
              <a:lnSpc>
                <a:spcPct val="80000"/>
              </a:lnSpc>
            </a:pPr>
            <a:endParaRPr lang="en-US" sz="800" b="1" i="1" dirty="0"/>
          </a:p>
          <a:p>
            <a:pPr>
              <a:lnSpc>
                <a:spcPct val="80000"/>
              </a:lnSpc>
            </a:pPr>
            <a:r>
              <a:rPr lang="en-US" sz="800" dirty="0"/>
              <a:t>This is another example to illustrate the Prisoner’s Dilemma.</a:t>
            </a:r>
          </a:p>
          <a:p>
            <a:pPr marL="171450" indent="-171450">
              <a:lnSpc>
                <a:spcPct val="80000"/>
              </a:lnSpc>
              <a:buFont typeface="Arial" charset="0"/>
              <a:buChar char="•"/>
            </a:pPr>
            <a:r>
              <a:rPr lang="en-US" sz="800" dirty="0"/>
              <a:t>Suppose Paul and Mary are two students who must work together on a research paper. </a:t>
            </a:r>
          </a:p>
          <a:p>
            <a:pPr marL="171450" indent="-171450">
              <a:lnSpc>
                <a:spcPct val="80000"/>
              </a:lnSpc>
              <a:buFont typeface="Arial" charset="0"/>
              <a:buChar char="•"/>
            </a:pPr>
            <a:r>
              <a:rPr lang="en-US" sz="800" dirty="0"/>
              <a:t>They can choose to either </a:t>
            </a:r>
            <a:r>
              <a:rPr lang="en-US" sz="800" i="1" dirty="0"/>
              <a:t>Work</a:t>
            </a:r>
            <a:r>
              <a:rPr lang="en-US" sz="800" dirty="0"/>
              <a:t> or </a:t>
            </a:r>
            <a:r>
              <a:rPr lang="en-US" sz="800" i="1" dirty="0"/>
              <a:t>Shirk</a:t>
            </a:r>
            <a:r>
              <a:rPr lang="en-US" sz="800" dirty="0"/>
              <a:t>. </a:t>
            </a:r>
          </a:p>
          <a:p>
            <a:pPr marL="171450" indent="-171450">
              <a:lnSpc>
                <a:spcPct val="80000"/>
              </a:lnSpc>
              <a:buFont typeface="Arial" charset="0"/>
              <a:buChar char="•"/>
            </a:pPr>
            <a:r>
              <a:rPr lang="en-US" sz="800" dirty="0"/>
              <a:t>Working is beneficial since they will get a higher grade on the research paper. But working is costly. Paul and Mary have more fun things to do than work on a research paper.</a:t>
            </a:r>
          </a:p>
          <a:p>
            <a:pPr>
              <a:lnSpc>
                <a:spcPct val="80000"/>
              </a:lnSpc>
            </a:pPr>
            <a:endParaRPr lang="en-US" sz="800" dirty="0"/>
          </a:p>
          <a:p>
            <a:pPr>
              <a:lnSpc>
                <a:spcPct val="80000"/>
              </a:lnSpc>
            </a:pPr>
            <a:r>
              <a:rPr lang="en-US" dirty="0"/>
              <a:t>Note that the payoffs in the matrix are measured in </a:t>
            </a:r>
            <a:r>
              <a:rPr lang="en-US" b="1" dirty="0" err="1"/>
              <a:t>utils</a:t>
            </a:r>
            <a:r>
              <a:rPr lang="en-US" dirty="0"/>
              <a:t>—happy points. The more </a:t>
            </a:r>
            <a:r>
              <a:rPr lang="en-US" dirty="0" err="1"/>
              <a:t>utils</a:t>
            </a:r>
            <a:r>
              <a:rPr lang="en-US" dirty="0"/>
              <a:t>, the better off you are.</a:t>
            </a:r>
          </a:p>
          <a:p>
            <a:pPr>
              <a:lnSpc>
                <a:spcPct val="80000"/>
              </a:lnSpc>
            </a:pPr>
            <a:endParaRPr lang="en-US" sz="800" dirty="0"/>
          </a:p>
          <a:p>
            <a:pPr>
              <a:lnSpc>
                <a:spcPct val="80000"/>
              </a:lnSpc>
            </a:pPr>
            <a:r>
              <a:rPr lang="en-US" sz="800" dirty="0"/>
              <a:t>Also note that:</a:t>
            </a:r>
          </a:p>
          <a:p>
            <a:pPr marL="171450" indent="-171450">
              <a:buFont typeface="Arial" charset="0"/>
              <a:buChar char="•"/>
            </a:pPr>
            <a:r>
              <a:rPr lang="en-US" dirty="0"/>
              <a:t>The best outcome for a player is to </a:t>
            </a:r>
            <a:r>
              <a:rPr lang="en-US" i="1" dirty="0"/>
              <a:t>Shirk</a:t>
            </a:r>
            <a:r>
              <a:rPr lang="en-US" dirty="0"/>
              <a:t> if the other player </a:t>
            </a:r>
            <a:r>
              <a:rPr lang="en-US" i="1" dirty="0"/>
              <a:t>Works</a:t>
            </a:r>
            <a:r>
              <a:rPr lang="en-US" dirty="0"/>
              <a:t>. </a:t>
            </a:r>
          </a:p>
          <a:p>
            <a:pPr marL="628650" lvl="1" indent="-171450">
              <a:buFont typeface="Arial" charset="0"/>
              <a:buChar char="•"/>
            </a:pPr>
            <a:r>
              <a:rPr lang="en-US" dirty="0"/>
              <a:t>That way they get a “decent” grade but don’t work.</a:t>
            </a:r>
          </a:p>
          <a:p>
            <a:pPr marL="171450" indent="-171450">
              <a:buFont typeface="Arial" charset="0"/>
              <a:buChar char="•"/>
            </a:pPr>
            <a:r>
              <a:rPr lang="en-US" dirty="0"/>
              <a:t>The second-best outcome is if both player’s </a:t>
            </a:r>
            <a:r>
              <a:rPr lang="en-US" i="1" dirty="0"/>
              <a:t>Work</a:t>
            </a:r>
            <a:r>
              <a:rPr lang="en-US" dirty="0"/>
              <a:t>. </a:t>
            </a:r>
          </a:p>
          <a:p>
            <a:pPr marL="628650" lvl="1" indent="-171450">
              <a:buFont typeface="Arial" charset="0"/>
              <a:buChar char="•"/>
            </a:pPr>
            <a:r>
              <a:rPr lang="en-US" dirty="0"/>
              <a:t>You get the highest possible grade on the paper.</a:t>
            </a:r>
          </a:p>
          <a:p>
            <a:pPr marL="171450" indent="-171450">
              <a:buFont typeface="Arial" charset="0"/>
              <a:buChar char="•"/>
            </a:pPr>
            <a:r>
              <a:rPr lang="en-US" dirty="0"/>
              <a:t>The third-best outcome is if they both </a:t>
            </a:r>
            <a:r>
              <a:rPr lang="en-US" i="1" dirty="0"/>
              <a:t>Shirk</a:t>
            </a:r>
            <a:r>
              <a:rPr lang="en-US" dirty="0"/>
              <a:t>. </a:t>
            </a:r>
          </a:p>
          <a:p>
            <a:pPr marL="628650" lvl="1" indent="-171450">
              <a:buFont typeface="Arial" charset="0"/>
              <a:buChar char="•"/>
            </a:pPr>
            <a:r>
              <a:rPr lang="en-US" dirty="0"/>
              <a:t>They get a low grade on the research paper but don’t work.</a:t>
            </a:r>
          </a:p>
          <a:p>
            <a:pPr marL="171450" indent="-171450">
              <a:buFont typeface="Arial" charset="0"/>
              <a:buChar char="•"/>
            </a:pPr>
            <a:r>
              <a:rPr lang="en-US" dirty="0"/>
              <a:t>The worst outcome for a player is if he or she </a:t>
            </a:r>
            <a:r>
              <a:rPr lang="en-US" i="1" dirty="0"/>
              <a:t>Works</a:t>
            </a:r>
            <a:r>
              <a:rPr lang="en-US" dirty="0"/>
              <a:t> if the other player </a:t>
            </a:r>
            <a:r>
              <a:rPr lang="en-US" i="1" dirty="0"/>
              <a:t>Shirks</a:t>
            </a:r>
            <a:r>
              <a:rPr lang="en-US" dirty="0"/>
              <a:t>.</a:t>
            </a:r>
          </a:p>
          <a:p>
            <a:pPr>
              <a:lnSpc>
                <a:spcPct val="80000"/>
              </a:lnSpc>
              <a:buFontTx/>
              <a:buChar char="•"/>
            </a:pPr>
            <a:endParaRPr lang="en-US" sz="800" dirty="0"/>
          </a:p>
          <a:p>
            <a:pPr>
              <a:lnSpc>
                <a:spcPct val="80000"/>
              </a:lnSpc>
            </a:pPr>
            <a:r>
              <a:rPr lang="en-US" sz="800" dirty="0"/>
              <a:t>Be prepared for some students to disagree with the ranking of the different outcomes.</a:t>
            </a:r>
          </a:p>
          <a:p>
            <a:pPr>
              <a:lnSpc>
                <a:spcPct val="80000"/>
              </a:lnSpc>
            </a:pPr>
            <a:endParaRPr lang="en-US" sz="800" i="1" dirty="0"/>
          </a:p>
          <a:p>
            <a:pPr>
              <a:lnSpc>
                <a:spcPct val="80000"/>
              </a:lnSpc>
            </a:pPr>
            <a:r>
              <a:rPr lang="en-US" sz="800" dirty="0"/>
              <a:t>Does Paul have a dominant strategy?</a:t>
            </a:r>
          </a:p>
          <a:p>
            <a:pPr>
              <a:lnSpc>
                <a:spcPct val="80000"/>
              </a:lnSpc>
            </a:pPr>
            <a:r>
              <a:rPr lang="en-US" sz="800" dirty="0"/>
              <a:t>First click: </a:t>
            </a:r>
          </a:p>
          <a:p>
            <a:pPr marL="171450" indent="-171450">
              <a:lnSpc>
                <a:spcPct val="80000"/>
              </a:lnSpc>
              <a:buFont typeface="Arial" charset="0"/>
              <a:buChar char="•"/>
            </a:pPr>
            <a:r>
              <a:rPr lang="en-US" sz="800" dirty="0"/>
              <a:t>Circles Paul’s payoffs.</a:t>
            </a:r>
          </a:p>
          <a:p>
            <a:pPr>
              <a:lnSpc>
                <a:spcPct val="80000"/>
              </a:lnSpc>
            </a:pPr>
            <a:endParaRPr lang="en-US" sz="800" dirty="0"/>
          </a:p>
          <a:p>
            <a:pPr>
              <a:lnSpc>
                <a:spcPct val="80000"/>
              </a:lnSpc>
            </a:pPr>
            <a:r>
              <a:rPr lang="en-US" sz="800" dirty="0"/>
              <a:t>Does Mary have a dominant strategy?</a:t>
            </a:r>
          </a:p>
          <a:p>
            <a:pPr>
              <a:lnSpc>
                <a:spcPct val="80000"/>
              </a:lnSpc>
            </a:pPr>
            <a:r>
              <a:rPr lang="en-US" sz="800" dirty="0"/>
              <a:t>Second click: </a:t>
            </a:r>
          </a:p>
          <a:p>
            <a:pPr marL="171450" indent="-171450">
              <a:lnSpc>
                <a:spcPct val="80000"/>
              </a:lnSpc>
              <a:buFont typeface="Arial" charset="0"/>
              <a:buChar char="•"/>
            </a:pPr>
            <a:r>
              <a:rPr lang="en-US" sz="800" dirty="0"/>
              <a:t>Circles Mary’s payoffs.</a:t>
            </a:r>
          </a:p>
          <a:p>
            <a:pPr>
              <a:lnSpc>
                <a:spcPct val="80000"/>
              </a:lnSpc>
            </a:pPr>
            <a:endParaRPr lang="en-US" sz="800" dirty="0"/>
          </a:p>
          <a:p>
            <a:pPr>
              <a:lnSpc>
                <a:spcPct val="80000"/>
              </a:lnSpc>
            </a:pPr>
            <a:r>
              <a:rPr lang="en-US" sz="800" dirty="0"/>
              <a:t>What is the Nash equilibrium?</a:t>
            </a:r>
          </a:p>
          <a:p>
            <a:pPr>
              <a:lnSpc>
                <a:spcPct val="80000"/>
              </a:lnSpc>
            </a:pPr>
            <a:r>
              <a:rPr lang="en-US" sz="800" dirty="0"/>
              <a:t>Third click: </a:t>
            </a:r>
          </a:p>
          <a:p>
            <a:pPr marL="171450" indent="-171450">
              <a:lnSpc>
                <a:spcPct val="80000"/>
              </a:lnSpc>
              <a:buFont typeface="Arial" charset="0"/>
              <a:buChar char="•"/>
            </a:pPr>
            <a:r>
              <a:rPr lang="en-US" sz="800" dirty="0"/>
              <a:t>Labels {Shirk, Shirk}</a:t>
            </a:r>
          </a:p>
          <a:p>
            <a:pPr>
              <a:lnSpc>
                <a:spcPct val="80000"/>
              </a:lnSpc>
            </a:pPr>
            <a:endParaRPr lang="en-US" sz="800" dirty="0"/>
          </a:p>
          <a:p>
            <a:pPr>
              <a:lnSpc>
                <a:spcPct val="80000"/>
              </a:lnSpc>
            </a:pPr>
            <a:r>
              <a:rPr lang="en-US" sz="800" dirty="0"/>
              <a:t>What “should” Paul and Mary do?</a:t>
            </a:r>
          </a:p>
          <a:p>
            <a:pPr>
              <a:lnSpc>
                <a:spcPct val="80000"/>
              </a:lnSpc>
            </a:pPr>
            <a:r>
              <a:rPr lang="en-US" sz="800" dirty="0"/>
              <a:t>Fourth click: </a:t>
            </a:r>
          </a:p>
          <a:p>
            <a:pPr marL="171450" indent="-171450">
              <a:lnSpc>
                <a:spcPct val="80000"/>
              </a:lnSpc>
              <a:buFont typeface="Arial" charset="0"/>
              <a:buChar char="•"/>
            </a:pPr>
            <a:r>
              <a:rPr lang="en-US" sz="800" dirty="0"/>
              <a:t>Labels cooperative outcome</a:t>
            </a:r>
          </a:p>
          <a:p>
            <a:pPr>
              <a:lnSpc>
                <a:spcPct val="80000"/>
              </a:lnSpc>
            </a:pPr>
            <a:endParaRPr lang="en-US" sz="800" dirty="0"/>
          </a:p>
          <a:p>
            <a:pPr>
              <a:lnSpc>
                <a:spcPct val="80000"/>
              </a:lnSpc>
            </a:pPr>
            <a:r>
              <a:rPr lang="en-US" sz="800" dirty="0"/>
              <a:t>What they “should” do appears to be inconsistent with what rational utility maximizing individuals would do.</a:t>
            </a:r>
          </a:p>
          <a:p>
            <a:pPr>
              <a:lnSpc>
                <a:spcPct val="80000"/>
              </a:lnSpc>
            </a:pPr>
            <a:endParaRPr lang="en-US" sz="800" dirty="0"/>
          </a:p>
          <a:p>
            <a:pPr>
              <a:lnSpc>
                <a:spcPct val="80000"/>
              </a:lnSpc>
            </a:pPr>
            <a:endParaRPr lang="en-US" sz="800" dirty="0"/>
          </a:p>
          <a:p>
            <a:pPr>
              <a:lnSpc>
                <a:spcPct val="80000"/>
              </a:lnSpc>
            </a:pPr>
            <a:endParaRPr lang="en-US" sz="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Classroom activity: </a:t>
            </a:r>
            <a:r>
              <a:rPr lang="en-US" dirty="0"/>
              <a:t>Think-Pair-Share: The Prisoner’s Dilemma in Everyday Life (See Tip #471)</a:t>
            </a:r>
            <a:endParaRPr lang="en-US" u="sng" dirty="0"/>
          </a:p>
          <a:p>
            <a:pPr marL="171450" indent="-171450">
              <a:buFont typeface="Arial" charset="0"/>
              <a:buChar char="•"/>
            </a:pPr>
            <a:r>
              <a:rPr lang="en-US" dirty="0"/>
              <a:t>Ask students to discuss the three scenarios above and then come up with their own examples.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a:t>
            </a:r>
            <a:r>
              <a:rPr lang="en-US" b="1" i="1" dirty="0" smtClean="0"/>
              <a:t>tip:</a:t>
            </a:r>
            <a:endParaRPr lang="en-US" b="1" i="1" dirty="0"/>
          </a:p>
          <a:p>
            <a:endParaRPr lang="en-US" b="1" i="1" dirty="0"/>
          </a:p>
          <a:p>
            <a:r>
              <a:rPr lang="en-US" dirty="0"/>
              <a:t>Point out that we may not want firms or prisoners cooperating, but we do want Paul and Mary (from the previous example, on Slide 37) cooperating.</a:t>
            </a:r>
          </a:p>
          <a:p>
            <a:endParaRPr lang="en-US" dirty="0"/>
          </a:p>
          <a:p>
            <a:r>
              <a:rPr lang="en-US" dirty="0"/>
              <a:t>Think of the prisoner’s dilemma as a metaphor for the “game of life.” We play prisoner’s dilemma–type games all the time, yet we have managed to find ways to maintain cooperation.</a:t>
            </a:r>
          </a:p>
          <a:p>
            <a:r>
              <a:rPr lang="en-US" dirty="0"/>
              <a:t> </a:t>
            </a:r>
          </a:p>
          <a:p>
            <a:r>
              <a:rPr lang="en-US" dirty="0"/>
              <a:t>In repeated games, strategies get complex. They must specify what you should do in the first round of the game and what you should do in future rounds contingent on past play.</a:t>
            </a:r>
          </a:p>
          <a:p>
            <a:r>
              <a:rPr lang="en-US" dirty="0"/>
              <a:t> </a:t>
            </a:r>
          </a:p>
          <a:p>
            <a:r>
              <a:rPr lang="en-US" dirty="0"/>
              <a:t>Chess is a nice example to illustrate the complexity of strategies.</a:t>
            </a:r>
          </a:p>
          <a:p>
            <a:pPr marL="171450" indent="-171450">
              <a:buFont typeface="Arial" charset="0"/>
              <a:buChar char="•"/>
            </a:pPr>
            <a:r>
              <a:rPr lang="en-US" dirty="0"/>
              <a:t>On Black’s first move, it would have 400 possible strategies: 20 possible moves to each of White’s 20 possible opening moves.</a:t>
            </a:r>
          </a:p>
          <a:p>
            <a:pPr marL="171450" indent="-171450">
              <a:buFont typeface="Arial" charset="0"/>
              <a:buChar char="•"/>
            </a:pPr>
            <a:r>
              <a:rPr lang="en-US" dirty="0"/>
              <a:t>Assuming a typical game of chess takes 40 moves per player, the number of possible strategies in chess is roughly 10</a:t>
            </a:r>
            <a:r>
              <a:rPr lang="en-US" baseline="30000" dirty="0"/>
              <a:t>120</a:t>
            </a:r>
            <a:r>
              <a:rPr lang="en-US" dirty="0"/>
              <a:t>. Assuming that it would take one second to check every possible move, it would take about three x 10</a:t>
            </a:r>
            <a:r>
              <a:rPr lang="en-US" baseline="30000" dirty="0"/>
              <a:t>112</a:t>
            </a:r>
            <a:r>
              <a:rPr lang="en-US" dirty="0"/>
              <a:t> years to play a typical game of chess.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marL="171450" indent="-171450"/>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Axelrod Tournament:</a:t>
            </a:r>
          </a:p>
          <a:p>
            <a:pPr marL="171450" indent="-171450">
              <a:buFont typeface="Arial" charset="0"/>
              <a:buChar char="•"/>
            </a:pPr>
            <a:r>
              <a:rPr lang="en-US" dirty="0"/>
              <a:t>It invited large number of people to submit different strategies for a repeated prisoner’s dilemma.</a:t>
            </a:r>
          </a:p>
          <a:p>
            <a:pPr marL="171450" indent="-171450">
              <a:buFont typeface="Arial" charset="0"/>
              <a:buChar char="•"/>
            </a:pPr>
            <a:r>
              <a:rPr lang="en-US" dirty="0"/>
              <a:t>These strategies were then randomly matched against other strategies and total payoffs calculated.</a:t>
            </a:r>
          </a:p>
          <a:p>
            <a:pPr marL="171450" indent="-171450">
              <a:buFont typeface="Arial" charset="0"/>
              <a:buChar char="•"/>
            </a:pPr>
            <a:r>
              <a:rPr lang="en-US" dirty="0"/>
              <a:t>The weakest strategy was eliminated, and the simulation was rerun.</a:t>
            </a:r>
          </a:p>
          <a:p>
            <a:pPr marL="171450" indent="-171450">
              <a:buFont typeface="Arial" charset="0"/>
              <a:buChar char="•"/>
            </a:pPr>
            <a:r>
              <a:rPr lang="en-US" dirty="0"/>
              <a:t>The strategy that performed best was </a:t>
            </a:r>
            <a:r>
              <a:rPr lang="en-US" i="1" dirty="0"/>
              <a:t>Tit-for-Tat</a:t>
            </a:r>
            <a:r>
              <a:rPr lang="en-US" dirty="0"/>
              <a:t>.</a:t>
            </a:r>
          </a:p>
          <a:p>
            <a:r>
              <a:rPr lang="en-US" dirty="0"/>
              <a:t> </a:t>
            </a:r>
          </a:p>
          <a:p>
            <a:r>
              <a:rPr lang="en-US" dirty="0"/>
              <a:t>Why does Tit-for-Tat work?</a:t>
            </a:r>
          </a:p>
          <a:p>
            <a:pPr marL="171450" indent="-171450">
              <a:buFont typeface="Arial" charset="0"/>
              <a:buChar char="•"/>
            </a:pPr>
            <a:r>
              <a:rPr lang="en-US" dirty="0"/>
              <a:t>You could answer this question by comparing it to the Grim Strategy. </a:t>
            </a:r>
          </a:p>
          <a:p>
            <a:pPr marL="628650" lvl="1" indent="-171450">
              <a:buFont typeface="Arial" charset="0"/>
              <a:buChar char="•"/>
            </a:pPr>
            <a:r>
              <a:rPr lang="en-US" dirty="0"/>
              <a:t>In this case, once a player has cheated, you </a:t>
            </a:r>
            <a:r>
              <a:rPr lang="en-US" i="1" dirty="0"/>
              <a:t>never </a:t>
            </a:r>
            <a:r>
              <a:rPr lang="en-US" dirty="0"/>
              <a:t>cooperate again.</a:t>
            </a:r>
          </a:p>
          <a:p>
            <a:pPr marL="171450" indent="-171450">
              <a:buFont typeface="Arial" charset="0"/>
              <a:buChar char="•"/>
            </a:pPr>
            <a:r>
              <a:rPr lang="en-US" dirty="0"/>
              <a:t>Tit-for-Tat is forgiving. It punishes a cheater, but as long as he or she has gone back to cooperation after cheating, you punish him or her once and go back to cooperation.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This clip provides an example of a sequential prisoner’s dilemma. The other key concepts covered in this clip are: </a:t>
            </a:r>
          </a:p>
          <a:p>
            <a:pPr marL="171450" indent="-171450">
              <a:buFont typeface="Arial" charset="0"/>
              <a:buChar char="•"/>
            </a:pPr>
            <a:r>
              <a:rPr lang="en-US" dirty="0"/>
              <a:t>Backward induction</a:t>
            </a:r>
          </a:p>
          <a:p>
            <a:pPr marL="171450" indent="-171450">
              <a:buFont typeface="Arial" charset="0"/>
              <a:buChar char="•"/>
            </a:pPr>
            <a:r>
              <a:rPr lang="en-US" dirty="0"/>
              <a:t>Game theory</a:t>
            </a:r>
          </a:p>
        </p:txBody>
      </p:sp>
      <p:sp>
        <p:nvSpPr>
          <p:cNvPr id="9625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391782C2-7EF7-EB40-ABBF-C7ABD56D2C1A}" type="slidenum">
              <a:rPr lang="en-US">
                <a:latin typeface="Arial" pitchFamily="-107" charset="0"/>
              </a:rPr>
              <a:pPr eaLnBrk="1" hangingPunct="1"/>
              <a:t>41</a:t>
            </a:fld>
            <a:endParaRPr lang="en-US">
              <a:latin typeface="Arial" pitchFamily="-107"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r>
              <a:rPr lang="en-US" dirty="0"/>
              <a:t>An example you can provide is:</a:t>
            </a:r>
          </a:p>
          <a:p>
            <a:pPr marL="171450" indent="-171450">
              <a:buFont typeface="Arial" charset="0"/>
              <a:buChar char="•"/>
            </a:pPr>
            <a:r>
              <a:rPr lang="en-US" dirty="0"/>
              <a:t>A potential entrant decides to enter or not. </a:t>
            </a:r>
          </a:p>
          <a:p>
            <a:pPr marL="171450" indent="-171450">
              <a:buFont typeface="Arial" charset="0"/>
              <a:buChar char="•"/>
            </a:pPr>
            <a:r>
              <a:rPr lang="en-US" dirty="0"/>
              <a:t>Then, the incumbent firm decides whether to engage in a price war or to accommodate entry.</a:t>
            </a:r>
          </a:p>
          <a:p>
            <a:pPr>
              <a:buFontTx/>
              <a:buChar char="•"/>
            </a:pPr>
            <a:endParaRPr lang="en-US" dirty="0"/>
          </a:p>
          <a:p>
            <a:r>
              <a:rPr lang="en-US" dirty="0"/>
              <a:t>Backward induction (some call it </a:t>
            </a:r>
            <a:r>
              <a:rPr lang="en-US" i="1" dirty="0"/>
              <a:t>rollback</a:t>
            </a:r>
            <a:r>
              <a:rPr lang="en-US" dirty="0"/>
              <a:t>) is the method to solve sequential games.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i="1" dirty="0"/>
              <a:t>Lecture notes:</a:t>
            </a:r>
            <a:endParaRPr lang="en-US" sz="900" dirty="0"/>
          </a:p>
          <a:p>
            <a:pPr>
              <a:lnSpc>
                <a:spcPct val="80000"/>
              </a:lnSpc>
            </a:pPr>
            <a:endParaRPr lang="en-US" sz="900" dirty="0"/>
          </a:p>
          <a:p>
            <a:pPr>
              <a:lnSpc>
                <a:spcPct val="80000"/>
              </a:lnSpc>
            </a:pPr>
            <a:r>
              <a:rPr lang="en-US" sz="900" dirty="0"/>
              <a:t>Before clicking through the slide to reveal the circles, ask students to find the players’ dominant strategy.</a:t>
            </a:r>
          </a:p>
          <a:p>
            <a:pPr marL="171450" indent="-171450">
              <a:lnSpc>
                <a:spcPct val="80000"/>
              </a:lnSpc>
              <a:buFont typeface="Arial" charset="0"/>
              <a:buChar char="•"/>
            </a:pPr>
            <a:r>
              <a:rPr lang="en-US" sz="900" dirty="0"/>
              <a:t>There is no dominant strategy.</a:t>
            </a:r>
          </a:p>
          <a:p>
            <a:pPr>
              <a:lnSpc>
                <a:spcPct val="80000"/>
              </a:lnSpc>
              <a:buFontTx/>
              <a:buChar char="•"/>
            </a:pPr>
            <a:endParaRPr lang="en-US" sz="900" b="1" dirty="0"/>
          </a:p>
          <a:p>
            <a:pPr>
              <a:lnSpc>
                <a:spcPct val="80000"/>
              </a:lnSpc>
            </a:pPr>
            <a:r>
              <a:rPr lang="en-US" sz="900" dirty="0"/>
              <a:t>Then, ask students to find the Nash equilibrium.</a:t>
            </a:r>
          </a:p>
          <a:p>
            <a:pPr>
              <a:lnSpc>
                <a:spcPct val="80000"/>
              </a:lnSpc>
            </a:pPr>
            <a:endParaRPr lang="en-US" sz="900" dirty="0"/>
          </a:p>
          <a:p>
            <a:pPr>
              <a:lnSpc>
                <a:spcPct val="80000"/>
              </a:lnSpc>
            </a:pPr>
            <a:r>
              <a:rPr lang="en-US" sz="900" dirty="0"/>
              <a:t>First and second clicks:</a:t>
            </a:r>
          </a:p>
          <a:p>
            <a:pPr marL="171450" indent="-171450">
              <a:lnSpc>
                <a:spcPct val="80000"/>
              </a:lnSpc>
              <a:buFont typeface="Arial" charset="0"/>
              <a:buChar char="•"/>
            </a:pPr>
            <a:r>
              <a:rPr lang="en-US" sz="900" dirty="0"/>
              <a:t>Circles appear.</a:t>
            </a:r>
          </a:p>
          <a:p>
            <a:pPr marL="171450" indent="-171450">
              <a:lnSpc>
                <a:spcPct val="80000"/>
              </a:lnSpc>
              <a:buFont typeface="Arial" charset="0"/>
              <a:buChar char="•"/>
            </a:pPr>
            <a:r>
              <a:rPr lang="en-US" sz="900" dirty="0"/>
              <a:t>There is no Nash equilibrium (at least in pure strategies).</a:t>
            </a:r>
          </a:p>
          <a:p>
            <a:pPr>
              <a:lnSpc>
                <a:spcPct val="80000"/>
              </a:lnSpc>
            </a:pPr>
            <a:endParaRPr lang="en-US" sz="900" dirty="0"/>
          </a:p>
          <a:p>
            <a:pPr>
              <a:lnSpc>
                <a:spcPct val="80000"/>
              </a:lnSpc>
            </a:pPr>
            <a:r>
              <a:rPr lang="en-US" sz="900" b="1" i="1" dirty="0"/>
              <a:t>Lecture tip: </a:t>
            </a:r>
            <a:r>
              <a:rPr lang="en-US" sz="900" dirty="0"/>
              <a:t>In an introductory course, it probably isn’t useful to go into mixed strategies.</a:t>
            </a:r>
          </a:p>
          <a:p>
            <a:pPr>
              <a:lnSpc>
                <a:spcPct val="80000"/>
              </a:lnSpc>
            </a:pPr>
            <a:endParaRPr lang="en-US" sz="9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a:t>
            </a:r>
            <a:r>
              <a:rPr lang="en-US" b="1" i="1" dirty="0"/>
              <a:t> </a:t>
            </a:r>
            <a:r>
              <a:rPr lang="en-US" dirty="0"/>
              <a:t>Figure 13.5</a:t>
            </a:r>
            <a:endParaRPr lang="en-US" b="1" i="1" dirty="0"/>
          </a:p>
          <a:p>
            <a:endParaRPr lang="en-US" b="1" i="1" dirty="0"/>
          </a:p>
          <a:p>
            <a:r>
              <a:rPr lang="en-US" b="1" i="1" dirty="0"/>
              <a:t>Lecture notes:</a:t>
            </a:r>
          </a:p>
          <a:p>
            <a:endParaRPr lang="en-US" b="1" i="1" dirty="0"/>
          </a:p>
          <a:p>
            <a:r>
              <a:rPr lang="en-US" dirty="0"/>
              <a:t>The figure on the slide is called a </a:t>
            </a:r>
            <a:r>
              <a:rPr lang="en-US" i="1" dirty="0"/>
              <a:t>decision tree. </a:t>
            </a:r>
          </a:p>
          <a:p>
            <a:pPr marL="171450" indent="-171450">
              <a:buFont typeface="Arial" charset="0"/>
              <a:buChar char="•"/>
            </a:pPr>
            <a:r>
              <a:rPr lang="en-US" dirty="0"/>
              <a:t>It illustrates all of the possible outcomes in a sequential game.</a:t>
            </a:r>
          </a:p>
          <a:p>
            <a:endParaRPr lang="en-US" dirty="0"/>
          </a:p>
          <a:p>
            <a:pPr marL="171450" indent="-171450">
              <a:buFont typeface="Arial" charset="0"/>
              <a:buChar char="•"/>
            </a:pPr>
            <a:r>
              <a:rPr lang="en-US" dirty="0"/>
              <a:t>Azalea moves first and can choose to </a:t>
            </a:r>
            <a:r>
              <a:rPr lang="en-US" i="1" dirty="0"/>
              <a:t>Agree</a:t>
            </a:r>
            <a:r>
              <a:rPr lang="en-US" dirty="0"/>
              <a:t> or </a:t>
            </a:r>
            <a:r>
              <a:rPr lang="en-US" i="1" dirty="0"/>
              <a:t>Disagree</a:t>
            </a:r>
            <a:r>
              <a:rPr lang="en-US" dirty="0"/>
              <a:t>.</a:t>
            </a:r>
          </a:p>
          <a:p>
            <a:pPr marL="171450" indent="-171450">
              <a:buFont typeface="Arial" charset="0"/>
              <a:buChar char="•"/>
            </a:pPr>
            <a:r>
              <a:rPr lang="en-US" dirty="0"/>
              <a:t>Iggy observes her choice and can then choose to </a:t>
            </a:r>
            <a:r>
              <a:rPr lang="en-US" i="1" dirty="0"/>
              <a:t>Agree</a:t>
            </a:r>
            <a:r>
              <a:rPr lang="en-US" dirty="0"/>
              <a:t> or </a:t>
            </a:r>
            <a:r>
              <a:rPr lang="en-US" i="1" dirty="0"/>
              <a:t>Disagree</a:t>
            </a:r>
            <a:r>
              <a:rPr lang="en-US" dirty="0"/>
              <a:t>.</a:t>
            </a:r>
          </a:p>
          <a:p>
            <a:pPr marL="171450" indent="-171450">
              <a:buFont typeface="Arial" charset="0"/>
              <a:buChar char="•"/>
            </a:pPr>
            <a:r>
              <a:rPr lang="en-US" dirty="0"/>
              <a:t>The payoffs are listed at the bottom; the first number is Azalea’s.</a:t>
            </a:r>
          </a:p>
          <a:p>
            <a:pPr marL="171450" indent="-171450">
              <a:buFont typeface="Arial" charset="0"/>
              <a:buChar char="•"/>
            </a:pPr>
            <a:r>
              <a:rPr lang="en-US" dirty="0"/>
              <a:t>To solve the game, we have to start at the last person to make a decision: Iggy.</a:t>
            </a:r>
          </a:p>
          <a:p>
            <a:pPr marL="171450" indent="-171450">
              <a:buFont typeface="Arial" charset="0"/>
              <a:buChar char="•"/>
            </a:pPr>
            <a:r>
              <a:rPr lang="en-US" dirty="0"/>
              <a:t>Suppose Azalea has chosen to Agree. Iggy is making a decision at the left bottom node.</a:t>
            </a:r>
          </a:p>
          <a:p>
            <a:pPr marL="171450" indent="-171450">
              <a:buFont typeface="Arial" charset="0"/>
              <a:buChar char="•"/>
            </a:pPr>
            <a:r>
              <a:rPr lang="en-US" dirty="0"/>
              <a:t>If he Agrees, he gets $20,000. If he Disagrees, he gets $75,000. </a:t>
            </a:r>
          </a:p>
          <a:p>
            <a:pPr marL="628650" lvl="1" indent="-171450">
              <a:buFont typeface="Arial" charset="0"/>
              <a:buChar char="•"/>
            </a:pPr>
            <a:r>
              <a:rPr lang="en-US" dirty="0"/>
              <a:t>Therefore, he will Disagree. </a:t>
            </a:r>
          </a:p>
          <a:p>
            <a:pPr marL="628650" lvl="1" indent="-171450">
              <a:buFont typeface="Arial" charset="0"/>
              <a:buChar char="•"/>
            </a:pPr>
            <a:r>
              <a:rPr lang="en-US" dirty="0"/>
              <a:t>Make sure students look at the </a:t>
            </a:r>
            <a:r>
              <a:rPr lang="en-US" dirty="0">
                <a:solidFill>
                  <a:srgbClr val="00B0F0"/>
                </a:solidFill>
              </a:rPr>
              <a:t>BLUE payoffs.</a:t>
            </a:r>
          </a:p>
          <a:p>
            <a:endParaRPr lang="en-US" dirty="0"/>
          </a:p>
          <a:p>
            <a:r>
              <a:rPr lang="en-US" dirty="0"/>
              <a:t>First click: </a:t>
            </a:r>
          </a:p>
          <a:p>
            <a:pPr marL="171450" indent="-171450">
              <a:buFont typeface="Arial" charset="0"/>
              <a:buChar char="•"/>
            </a:pPr>
            <a:r>
              <a:rPr lang="en-US" dirty="0"/>
              <a:t>Crosses off the Agree branch.</a:t>
            </a:r>
          </a:p>
          <a:p>
            <a:endParaRPr lang="en-US" dirty="0"/>
          </a:p>
          <a:p>
            <a:r>
              <a:rPr lang="en-US" dirty="0"/>
              <a:t>Suppose Azalea has chosen to Disagree. Iggy is making a decision at the right bottom node.</a:t>
            </a:r>
          </a:p>
          <a:p>
            <a:pPr marL="171450" indent="-171450">
              <a:buFont typeface="Arial" charset="0"/>
              <a:buChar char="•"/>
            </a:pPr>
            <a:r>
              <a:rPr lang="en-US" dirty="0"/>
              <a:t>If he Agrees, he gets $50,000. </a:t>
            </a:r>
          </a:p>
          <a:p>
            <a:pPr marL="171450" indent="-171450">
              <a:buFont typeface="Arial" charset="0"/>
              <a:buChar char="•"/>
            </a:pPr>
            <a:r>
              <a:rPr lang="en-US" dirty="0"/>
              <a:t>If he Disagrees, he gets $25,000. </a:t>
            </a:r>
          </a:p>
          <a:p>
            <a:pPr marL="171450" indent="-171450">
              <a:buFont typeface="Arial" charset="0"/>
              <a:buChar char="•"/>
            </a:pPr>
            <a:r>
              <a:rPr lang="en-US" dirty="0"/>
              <a:t>Therefore, he will Agree.</a:t>
            </a:r>
          </a:p>
          <a:p>
            <a:endParaRPr lang="en-US" dirty="0"/>
          </a:p>
          <a:p>
            <a:r>
              <a:rPr lang="en-US" dirty="0"/>
              <a:t>Second click: </a:t>
            </a:r>
          </a:p>
          <a:p>
            <a:pPr marL="171450" indent="-171450">
              <a:buFont typeface="Arial" charset="0"/>
              <a:buChar char="•"/>
            </a:pPr>
            <a:r>
              <a:rPr lang="en-US" dirty="0"/>
              <a:t>Crosses off the Disagree branch.</a:t>
            </a:r>
          </a:p>
          <a:p>
            <a:endParaRPr lang="en-US" dirty="0"/>
          </a:p>
          <a:p>
            <a:r>
              <a:rPr lang="en-US" dirty="0"/>
              <a:t>Now go to the node where Azalea makes a decision. She “sees” what will happen in the tree. She looks at the RED payoff numbers.</a:t>
            </a:r>
          </a:p>
          <a:p>
            <a:pPr marL="171450" indent="-171450">
              <a:buFont typeface="Arial" charset="0"/>
              <a:buChar char="•"/>
            </a:pPr>
            <a:r>
              <a:rPr lang="en-US" dirty="0"/>
              <a:t>If she Agrees, she knows Iggy will Disagree, and she will get $50,000.</a:t>
            </a:r>
          </a:p>
          <a:p>
            <a:pPr marL="171450" indent="-171450">
              <a:buFont typeface="Arial" charset="0"/>
              <a:buChar char="•"/>
            </a:pPr>
            <a:r>
              <a:rPr lang="en-US" dirty="0"/>
              <a:t>If she Disagrees, she knows Iggy will Agree, and she will get $35,000.</a:t>
            </a:r>
          </a:p>
          <a:p>
            <a:pPr marL="171450" indent="-171450">
              <a:buFont typeface="Arial" charset="0"/>
              <a:buChar char="•"/>
            </a:pPr>
            <a:r>
              <a:rPr lang="en-US" dirty="0"/>
              <a:t>Therefore, Azalea will Agree.</a:t>
            </a:r>
          </a:p>
          <a:p>
            <a:endParaRPr lang="en-US" dirty="0"/>
          </a:p>
          <a:p>
            <a:r>
              <a:rPr lang="en-US" dirty="0"/>
              <a:t>Third click: </a:t>
            </a:r>
          </a:p>
          <a:p>
            <a:pPr marL="171450" indent="-171450">
              <a:buFont typeface="Arial" charset="0"/>
              <a:buChar char="•"/>
            </a:pPr>
            <a:r>
              <a:rPr lang="en-US" dirty="0"/>
              <a:t>Crosses off Disagree branch.</a:t>
            </a:r>
          </a:p>
          <a:p>
            <a:endParaRPr lang="en-US" dirty="0"/>
          </a:p>
          <a:p>
            <a:r>
              <a:rPr lang="en-US" dirty="0"/>
              <a:t>So the solution to the game is for Azalea to Agree and Iggy to Disagree. Azalea gets $50,000 and Iggy gets $75,000.</a:t>
            </a:r>
          </a:p>
          <a:p>
            <a:endParaRPr lang="en-US" dirty="0"/>
          </a:p>
          <a:p>
            <a:endParaRPr lang="en-US" dirty="0"/>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dirty="0"/>
          </a:p>
          <a:p>
            <a:r>
              <a:rPr lang="en-US" dirty="0"/>
              <a:t>On the last point on the slide: </a:t>
            </a:r>
          </a:p>
          <a:p>
            <a:pPr marL="171450" indent="-171450">
              <a:buFont typeface="Arial" charset="0"/>
              <a:buChar char="•"/>
            </a:pPr>
            <a:r>
              <a:rPr lang="en-US" dirty="0"/>
              <a:t>This should really be, “There are no Nash equilibrium in </a:t>
            </a:r>
            <a:r>
              <a:rPr lang="en-US" i="1" dirty="0"/>
              <a:t>pure strategies</a:t>
            </a:r>
            <a:r>
              <a:rPr lang="en-US" dirty="0"/>
              <a:t>.” </a:t>
            </a:r>
          </a:p>
          <a:p>
            <a:pPr marL="171450" indent="-171450">
              <a:buFont typeface="Arial" charset="0"/>
              <a:buChar char="•"/>
            </a:pPr>
            <a:r>
              <a:rPr lang="en-US" dirty="0"/>
              <a:t>There is always a Nash equilibrium in </a:t>
            </a:r>
            <a:r>
              <a:rPr lang="en-US" i="1" dirty="0"/>
              <a:t>mixed strategies.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b="1" i="1" dirty="0"/>
              <a:t>Lecture notes:</a:t>
            </a:r>
          </a:p>
          <a:p>
            <a:pPr>
              <a:lnSpc>
                <a:spcPct val="90000"/>
              </a:lnSpc>
            </a:pPr>
            <a:endParaRPr lang="en-US" dirty="0"/>
          </a:p>
          <a:p>
            <a:pPr marL="171450" indent="-171450">
              <a:lnSpc>
                <a:spcPct val="90000"/>
              </a:lnSpc>
              <a:buFont typeface="Arial" charset="0"/>
              <a:buChar char="•"/>
            </a:pPr>
            <a:r>
              <a:rPr lang="en-US" dirty="0"/>
              <a:t>Joey and Rachel are playing racquetball. Joey can Hit to the Left or Hit to the Right. Rachel can Guess Left or Guess Right.</a:t>
            </a:r>
          </a:p>
          <a:p>
            <a:pPr marL="171450" indent="-171450">
              <a:lnSpc>
                <a:spcPct val="90000"/>
              </a:lnSpc>
              <a:buFont typeface="Arial" charset="0"/>
              <a:buChar char="•"/>
            </a:pPr>
            <a:r>
              <a:rPr lang="en-US" dirty="0"/>
              <a:t>Note that this particular game is </a:t>
            </a:r>
            <a:r>
              <a:rPr lang="en-US" i="1" dirty="0"/>
              <a:t>zero-sum</a:t>
            </a:r>
            <a:r>
              <a:rPr lang="en-US" dirty="0"/>
              <a:t>.  </a:t>
            </a:r>
          </a:p>
          <a:p>
            <a:pPr marL="628650" lvl="1" indent="-171450">
              <a:lnSpc>
                <a:spcPct val="90000"/>
              </a:lnSpc>
              <a:buFont typeface="Arial" charset="0"/>
              <a:buChar char="•"/>
            </a:pPr>
            <a:r>
              <a:rPr lang="en-US" dirty="0"/>
              <a:t>One person</a:t>
            </a:r>
            <a:r>
              <a:rPr lang="ja-JP" altLang="en-US" dirty="0"/>
              <a:t>’</a:t>
            </a:r>
            <a:r>
              <a:rPr lang="en-US" altLang="ja-JP" dirty="0"/>
              <a:t>s win is equal to the other person</a:t>
            </a:r>
            <a:r>
              <a:rPr lang="ja-JP" altLang="en-US" dirty="0"/>
              <a:t>’</a:t>
            </a:r>
            <a:r>
              <a:rPr lang="en-US" altLang="ja-JP" dirty="0"/>
              <a:t>s loss.</a:t>
            </a:r>
          </a:p>
          <a:p>
            <a:pPr marL="171450" indent="-171450">
              <a:lnSpc>
                <a:spcPct val="90000"/>
              </a:lnSpc>
              <a:buFont typeface="Arial" charset="0"/>
              <a:buChar char="•"/>
            </a:pPr>
            <a:r>
              <a:rPr lang="en-US" altLang="ja-JP" dirty="0"/>
              <a:t>Rachel’s strategies could also be Go Left and Go Right.</a:t>
            </a:r>
          </a:p>
          <a:p>
            <a:pPr marL="171450" indent="-171450">
              <a:lnSpc>
                <a:spcPct val="90000"/>
              </a:lnSpc>
              <a:buFont typeface="Arial" charset="0"/>
              <a:buChar char="•"/>
            </a:pPr>
            <a:r>
              <a:rPr lang="en-US" altLang="ja-JP" dirty="0"/>
              <a:t>We treat this as a simultaneous game since Rachel has to react as Joey is hitting the ball.</a:t>
            </a:r>
          </a:p>
          <a:p>
            <a:pPr>
              <a:lnSpc>
                <a:spcPct val="90000"/>
              </a:lnSpc>
            </a:pPr>
            <a:endParaRPr lang="en-US" dirty="0"/>
          </a:p>
          <a:p>
            <a:pPr>
              <a:lnSpc>
                <a:spcPct val="90000"/>
              </a:lnSpc>
            </a:pPr>
            <a:r>
              <a:rPr lang="en-US" dirty="0"/>
              <a:t>Basically, Joey</a:t>
            </a:r>
            <a:r>
              <a:rPr lang="ja-JP" altLang="en-US" dirty="0"/>
              <a:t>’</a:t>
            </a:r>
            <a:r>
              <a:rPr lang="en-US" altLang="ja-JP" dirty="0"/>
              <a:t>s and Rachel</a:t>
            </a:r>
            <a:r>
              <a:rPr lang="ja-JP" altLang="en-US" dirty="0"/>
              <a:t>’</a:t>
            </a:r>
            <a:r>
              <a:rPr lang="en-US" altLang="ja-JP" dirty="0"/>
              <a:t>s best responses are different depending on what the opponent does:</a:t>
            </a:r>
          </a:p>
          <a:p>
            <a:pPr marL="171450" indent="-171450">
              <a:lnSpc>
                <a:spcPct val="90000"/>
              </a:lnSpc>
              <a:buFont typeface="Arial" charset="0"/>
              <a:buChar char="•"/>
            </a:pPr>
            <a:r>
              <a:rPr lang="en-US" altLang="ja-JP" dirty="0"/>
              <a:t>If Joey believes Rachel will </a:t>
            </a:r>
            <a:r>
              <a:rPr lang="en-US" altLang="ja-JP" i="1" dirty="0"/>
              <a:t>Guess Left</a:t>
            </a:r>
            <a:r>
              <a:rPr lang="en-US" altLang="ja-JP" dirty="0"/>
              <a:t>, he will </a:t>
            </a:r>
            <a:r>
              <a:rPr lang="en-US" altLang="ja-JP" i="1" dirty="0"/>
              <a:t>Hit Right</a:t>
            </a:r>
            <a:r>
              <a:rPr lang="en-US" altLang="ja-JP" dirty="0"/>
              <a:t>.</a:t>
            </a:r>
          </a:p>
          <a:p>
            <a:pPr marL="171450" indent="-171450">
              <a:lnSpc>
                <a:spcPct val="90000"/>
              </a:lnSpc>
              <a:buFont typeface="Arial" charset="0"/>
              <a:buChar char="•"/>
            </a:pPr>
            <a:r>
              <a:rPr lang="en-US" altLang="ja-JP" dirty="0"/>
              <a:t>But, if Joey believes Rachel will </a:t>
            </a:r>
            <a:r>
              <a:rPr lang="en-US" altLang="ja-JP" i="1" dirty="0"/>
              <a:t>Guess Right</a:t>
            </a:r>
            <a:r>
              <a:rPr lang="en-US" altLang="ja-JP" dirty="0"/>
              <a:t>, he will </a:t>
            </a:r>
            <a:r>
              <a:rPr lang="en-US" altLang="ja-JP" i="1" dirty="0"/>
              <a:t>Hit Left</a:t>
            </a:r>
            <a:r>
              <a:rPr lang="en-US" altLang="ja-JP" dirty="0"/>
              <a:t>.</a:t>
            </a:r>
          </a:p>
          <a:p>
            <a:pPr marL="171450" indent="-171450">
              <a:lnSpc>
                <a:spcPct val="90000"/>
              </a:lnSpc>
              <a:buFont typeface="Arial" charset="0"/>
              <a:buChar char="•"/>
            </a:pPr>
            <a:r>
              <a:rPr lang="en-US" altLang="ja-JP" dirty="0"/>
              <a:t>If Rachel believes Joey will </a:t>
            </a:r>
            <a:r>
              <a:rPr lang="en-US" altLang="ja-JP" i="1" dirty="0"/>
              <a:t>Hit Left</a:t>
            </a:r>
            <a:r>
              <a:rPr lang="en-US" altLang="ja-JP" dirty="0"/>
              <a:t>, she will </a:t>
            </a:r>
            <a:r>
              <a:rPr lang="en-US" altLang="ja-JP" i="1" dirty="0"/>
              <a:t>Guess Left</a:t>
            </a:r>
            <a:r>
              <a:rPr lang="en-US" altLang="ja-JP" dirty="0"/>
              <a:t>.</a:t>
            </a:r>
          </a:p>
          <a:p>
            <a:pPr marL="171450" indent="-171450">
              <a:lnSpc>
                <a:spcPct val="90000"/>
              </a:lnSpc>
              <a:buFont typeface="Arial" charset="0"/>
              <a:buChar char="•"/>
            </a:pPr>
            <a:r>
              <a:rPr lang="en-US" altLang="ja-JP" dirty="0"/>
              <a:t>If Rachel believes Joey will </a:t>
            </a:r>
            <a:r>
              <a:rPr lang="en-US" altLang="ja-JP" i="1" dirty="0"/>
              <a:t>Hit Right</a:t>
            </a:r>
            <a:r>
              <a:rPr lang="en-US" altLang="ja-JP" dirty="0"/>
              <a:t>, she will </a:t>
            </a:r>
            <a:r>
              <a:rPr lang="en-US" altLang="ja-JP" i="1" dirty="0"/>
              <a:t>Guess Right</a:t>
            </a:r>
            <a:r>
              <a:rPr lang="en-US" altLang="ja-JP" dirty="0"/>
              <a:t>.</a:t>
            </a:r>
          </a:p>
          <a:p>
            <a:pPr>
              <a:lnSpc>
                <a:spcPct val="90000"/>
              </a:lnSpc>
            </a:pPr>
            <a:endParaRPr lang="en-US" altLang="ja-JP" dirty="0"/>
          </a:p>
          <a:p>
            <a:pPr>
              <a:lnSpc>
                <a:spcPct val="90000"/>
              </a:lnSpc>
            </a:pPr>
            <a:r>
              <a:rPr lang="en-US" altLang="ja-JP" dirty="0"/>
              <a:t>Neither player has a dominant strategy.  </a:t>
            </a:r>
          </a:p>
          <a:p>
            <a:pPr>
              <a:lnSpc>
                <a:spcPct val="90000"/>
              </a:lnSpc>
            </a:pPr>
            <a:endParaRPr lang="en-US" altLang="ja-JP" dirty="0"/>
          </a:p>
          <a:p>
            <a:pPr>
              <a:lnSpc>
                <a:spcPct val="90000"/>
              </a:lnSpc>
            </a:pPr>
            <a:r>
              <a:rPr lang="en-US" altLang="ja-JP" dirty="0"/>
              <a:t>Also, at all outcomes, one player would always want to change his or her strategy, holding the strategy of the other player fixed.</a:t>
            </a:r>
          </a:p>
          <a:p>
            <a:pPr>
              <a:lnSpc>
                <a:spcPct val="90000"/>
              </a:lnSpc>
            </a:pPr>
            <a:endParaRPr lang="en-US" altLang="ja-JP" dirty="0"/>
          </a:p>
          <a:p>
            <a:pPr>
              <a:lnSpc>
                <a:spcPct val="90000"/>
              </a:lnSpc>
            </a:pPr>
            <a:r>
              <a:rPr lang="en-US" altLang="ja-JP" dirty="0"/>
              <a:t>There is no pure strategy Nash equilibrium in this game as well.</a:t>
            </a:r>
            <a:endParaRPr lang="en-US" b="1" dirty="0"/>
          </a:p>
          <a:p>
            <a:pPr>
              <a:lnSpc>
                <a:spcPct val="90000"/>
              </a:lnSpc>
            </a:pPr>
            <a:endParaRPr lang="en-US" b="1" dirty="0"/>
          </a:p>
          <a:p>
            <a:pPr>
              <a:lnSpc>
                <a:spcPct val="90000"/>
              </a:lnSpc>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i="1" dirty="0"/>
          </a:p>
          <a:p>
            <a:r>
              <a:rPr lang="en-US" dirty="0"/>
              <a:t>This is another “toy game” that students enjoy.</a:t>
            </a:r>
          </a:p>
          <a:p>
            <a:endParaRPr lang="en-US" dirty="0"/>
          </a:p>
          <a:p>
            <a:r>
              <a:rPr lang="en-US" dirty="0"/>
              <a:t>The players in the game are Romeo and Juliet, but you could use two students in your class.</a:t>
            </a:r>
          </a:p>
          <a:p>
            <a:endParaRPr lang="en-US" dirty="0"/>
          </a:p>
          <a:p>
            <a:r>
              <a:rPr lang="en-US" dirty="0"/>
              <a:t>You would want to change the names of the restaurants to reflect your city.</a:t>
            </a:r>
          </a:p>
          <a:p>
            <a:endParaRPr lang="en-US" dirty="0"/>
          </a:p>
          <a:p>
            <a:r>
              <a:rPr lang="en-US" dirty="0"/>
              <a:t>The story is:</a:t>
            </a:r>
          </a:p>
          <a:p>
            <a:pPr marL="171450" indent="-171450">
              <a:buFont typeface="Arial" charset="0"/>
              <a:buChar char="•"/>
            </a:pPr>
            <a:r>
              <a:rPr lang="en-US" dirty="0"/>
              <a:t>Romeo and Juliet are dating and are madly in love. </a:t>
            </a:r>
          </a:p>
          <a:p>
            <a:pPr marL="171450" indent="-171450">
              <a:buFont typeface="Arial" charset="0"/>
              <a:buChar char="•"/>
            </a:pPr>
            <a:r>
              <a:rPr lang="en-US" dirty="0"/>
              <a:t>In the morning, they decided they would meet for dinner after they finish their last class of the day. </a:t>
            </a:r>
          </a:p>
          <a:p>
            <a:pPr marL="171450" indent="-171450">
              <a:buFont typeface="Arial" charset="0"/>
              <a:buChar char="•"/>
            </a:pPr>
            <a:r>
              <a:rPr lang="en-US" dirty="0"/>
              <a:t>The classes are on different parts of campus, so they drive to the restaurant separately. </a:t>
            </a:r>
          </a:p>
          <a:p>
            <a:pPr marL="171450" indent="-171450">
              <a:buFont typeface="Arial" charset="0"/>
              <a:buChar char="•"/>
            </a:pPr>
            <a:r>
              <a:rPr lang="en-US" dirty="0"/>
              <a:t>Unfortunately, on this particular night, they both have forgotten at which restaurant they are supposed to meet. And their cell phones are dead so they can’t call each other. </a:t>
            </a:r>
          </a:p>
          <a:p>
            <a:pPr marL="171450" indent="-171450">
              <a:buFont typeface="Arial" charset="0"/>
              <a:buChar char="•"/>
            </a:pPr>
            <a:r>
              <a:rPr lang="en-US" dirty="0"/>
              <a:t>Therefore, they each must decide which restaurant to go to based on their </a:t>
            </a:r>
            <a:r>
              <a:rPr lang="en-US" i="1" dirty="0"/>
              <a:t>belief</a:t>
            </a:r>
            <a:r>
              <a:rPr lang="en-US" dirty="0"/>
              <a:t> of where the other will go.</a:t>
            </a:r>
          </a:p>
          <a:p>
            <a:endParaRPr lang="en-US" dirty="0"/>
          </a:p>
          <a:p>
            <a:r>
              <a:rPr lang="en-US" dirty="0"/>
              <a:t>Preferences:</a:t>
            </a:r>
          </a:p>
          <a:p>
            <a:pPr marL="171450" indent="-171450">
              <a:buFont typeface="Arial" charset="0"/>
              <a:buChar char="•"/>
            </a:pPr>
            <a:r>
              <a:rPr lang="en-US" dirty="0"/>
              <a:t>Romeo prefers X over Y, and Juliet prefers Y over X.</a:t>
            </a:r>
          </a:p>
          <a:p>
            <a:pPr marL="171450" indent="-171450">
              <a:buFont typeface="Arial" charset="0"/>
              <a:buChar char="•"/>
            </a:pPr>
            <a:r>
              <a:rPr lang="en-US" dirty="0"/>
              <a:t>But they are in love, so each would prefer to be together at the restaurant he or she likes least rather than alone at the restaurant he or she prefers.</a:t>
            </a:r>
          </a:p>
          <a:p>
            <a:pPr>
              <a:buFontTx/>
              <a:buChar char="•"/>
            </a:pPr>
            <a:endParaRPr lang="en-US" dirty="0"/>
          </a:p>
          <a:p>
            <a:r>
              <a:rPr lang="en-US" dirty="0"/>
              <a:t>Go over the four outcomes: Best to Worst. Then, ask students to find the solution.</a:t>
            </a:r>
          </a:p>
          <a:p>
            <a:endParaRPr lang="en-US" dirty="0"/>
          </a:p>
          <a:p>
            <a:r>
              <a:rPr lang="en-US" dirty="0"/>
              <a:t>First click: </a:t>
            </a:r>
          </a:p>
          <a:p>
            <a:pPr marL="171450" indent="-171450">
              <a:buFont typeface="Arial" charset="0"/>
              <a:buChar char="•"/>
            </a:pPr>
            <a:r>
              <a:rPr lang="en-US" dirty="0"/>
              <a:t>Adds the circles.</a:t>
            </a:r>
          </a:p>
          <a:p>
            <a:endParaRPr lang="en-US" dirty="0"/>
          </a:p>
          <a:p>
            <a:r>
              <a:rPr lang="en-US" dirty="0"/>
              <a:t>Note that there are now two Nash equilibria: {X, Y} and {Y, X}.</a:t>
            </a:r>
          </a:p>
          <a:p>
            <a:endParaRPr lang="en-US" dirty="0"/>
          </a:p>
          <a:p>
            <a:r>
              <a:rPr lang="en-US" dirty="0"/>
              <a:t>In game theory, we now have an equilibrium selection problem. Both are equilibria in the sense that once at that outcome, neither player has an incentive to change his or her action.</a:t>
            </a:r>
          </a:p>
          <a:p>
            <a:endParaRPr lang="en-US" dirty="0"/>
          </a:p>
          <a:p>
            <a:r>
              <a:rPr lang="en-US" dirty="0"/>
              <a:t>Finally, ask students which outcome they think is likely to be the one chosen and why. This usually leads to an interesting class discussion.</a:t>
            </a:r>
          </a:p>
          <a:p>
            <a:endParaRPr lang="en-US" dirty="0"/>
          </a:p>
          <a:p>
            <a:r>
              <a:rPr lang="en-US" dirty="0"/>
              <a:t>What we are talking about is a </a:t>
            </a:r>
            <a:r>
              <a:rPr lang="en-US" i="1" dirty="0"/>
              <a:t>focal point</a:t>
            </a:r>
            <a:r>
              <a:rPr lang="en-US" dirty="0"/>
              <a:t>: Is there something behind the game that makes one equilibrium outcome more attractive than the other? </a:t>
            </a:r>
          </a:p>
          <a:p>
            <a:pPr marL="171450" indent="-171450">
              <a:buFont typeface="Arial" charset="0"/>
              <a:buChar char="•"/>
            </a:pPr>
            <a:r>
              <a:rPr lang="en-US" dirty="0"/>
              <a:t>What is focal could depend on culture, history, and so on.</a:t>
            </a:r>
          </a:p>
          <a:p>
            <a:pPr marL="171450" indent="-171450">
              <a:buFont typeface="Arial" charset="0"/>
              <a:buChar char="•"/>
            </a:pPr>
            <a:r>
              <a:rPr lang="en-US" dirty="0"/>
              <a:t>For example, if you are a “good” Romeo, you should sacrifice your preferences to satisfy Juliet and go to Y. Juliet, knowing this is the norm, would then also go to Y.</a:t>
            </a:r>
          </a:p>
          <a:p>
            <a:endParaRPr lang="en-US" dirty="0"/>
          </a:p>
          <a:p>
            <a:r>
              <a:rPr lang="en-US" sz="1200" i="1" kern="1200" smtClean="0">
                <a:solidFill>
                  <a:schemeClr val="tx1"/>
                </a:solidFill>
                <a:effectLst/>
                <a:latin typeface="+mn-lt"/>
                <a:ea typeface="MS PGothic" pitchFamily="34" charset="-128"/>
                <a:cs typeface="MS PGothic" pitchFamily="34" charset="-128"/>
              </a:rPr>
              <a:t>An anomaly: (Note from the PowerPoint author)</a:t>
            </a:r>
            <a:endParaRPr lang="en-US" sz="1200" kern="1200" smtClean="0">
              <a:solidFill>
                <a:schemeClr val="tx1"/>
              </a:solidFill>
              <a:effectLst/>
              <a:latin typeface="+mn-lt"/>
              <a:ea typeface="MS PGothic" pitchFamily="34" charset="-128"/>
              <a:cs typeface="MS PGothic" pitchFamily="34" charset="-128"/>
            </a:endParaRPr>
          </a:p>
          <a:p>
            <a:r>
              <a:rPr lang="en-US" smtClean="0"/>
              <a:t>Where </a:t>
            </a:r>
            <a:r>
              <a:rPr lang="en-US" dirty="0"/>
              <a:t>I teach, there is a much larger number of women than men, and it has an effect when male and female students play the game. Males are much more likely to choose the restaurant they like. Women, knowing this, choose the male’s preferred restaurant.</a:t>
            </a:r>
          </a:p>
          <a:p>
            <a:endParaRPr lang="en-US" u="sng"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p>
          <a:p>
            <a:r>
              <a:rPr lang="en-US" dirty="0"/>
              <a:t>Correct answer: B, It’s an outcome in which neither player wants to change strategies.</a:t>
            </a:r>
          </a:p>
          <a:p>
            <a:endParaRPr lang="en-US" dirty="0"/>
          </a:p>
          <a:p>
            <a:r>
              <a:rPr lang="en-US" dirty="0"/>
              <a:t>Just by definition, the Nash equilibrium is where no player wants to change strategies </a:t>
            </a:r>
            <a:r>
              <a:rPr lang="en-US" i="1" dirty="0"/>
              <a:t>given</a:t>
            </a:r>
            <a:r>
              <a:rPr lang="en-US" dirty="0"/>
              <a:t> that the other player isn’t changing his or her strategy.  </a:t>
            </a:r>
          </a:p>
          <a:p>
            <a:pPr marL="171450" indent="-171450">
              <a:buFont typeface="Arial" charset="0"/>
              <a:buChar char="•"/>
            </a:pPr>
            <a:r>
              <a:rPr lang="en-US" dirty="0"/>
              <a:t>In other words, nobody wants to unilaterally deviate.</a:t>
            </a:r>
          </a:p>
          <a:p>
            <a:r>
              <a:rPr lang="en-US" dirty="0"/>
              <a:t> </a:t>
            </a:r>
          </a:p>
          <a:p>
            <a:r>
              <a:rPr lang="en-US" dirty="0"/>
              <a:t>Not all games have a pure strategy Nash equilibrium. </a:t>
            </a:r>
          </a:p>
          <a:p>
            <a:pPr marL="171450" indent="-171450">
              <a:buFont typeface="Arial" charset="0"/>
              <a:buChar char="•"/>
            </a:pPr>
            <a:r>
              <a:rPr lang="en-US" dirty="0"/>
              <a:t>Rock, Paper, Scissors is an example of a game without an equilibrium.</a:t>
            </a:r>
          </a:p>
          <a:p>
            <a:pPr>
              <a:buFontTx/>
              <a:buChar cha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p>
          <a:p>
            <a:r>
              <a:rPr lang="en-US" dirty="0"/>
              <a:t>Correct answer: A, top left</a:t>
            </a:r>
          </a:p>
          <a:p>
            <a:r>
              <a:rPr lang="en-US" dirty="0"/>
              <a:t> </a:t>
            </a:r>
          </a:p>
          <a:p>
            <a:pPr marL="171450" indent="-171450">
              <a:buFont typeface="Arial" charset="0"/>
              <a:buChar char="•"/>
            </a:pPr>
            <a:r>
              <a:rPr lang="en-US" dirty="0"/>
              <a:t>If University Subs chooses 2-for-1, Savory’s best response is to choose 2-for-1 as well, since $1,000 &gt; -$5,000.</a:t>
            </a:r>
          </a:p>
          <a:p>
            <a:pPr marL="171450" indent="-171450">
              <a:buFont typeface="Arial" charset="0"/>
              <a:buChar char="•"/>
            </a:pPr>
            <a:r>
              <a:rPr lang="en-US" dirty="0"/>
              <a:t>If University Subs chooses Keep Prices High, Savory’s best response is to choose 2-for-1, since $15,000 &gt; -$5,000.</a:t>
            </a:r>
          </a:p>
          <a:p>
            <a:pPr marL="171450" indent="-171450">
              <a:buFont typeface="Arial" charset="0"/>
              <a:buChar char="•"/>
            </a:pPr>
            <a:r>
              <a:rPr lang="en-US" dirty="0"/>
              <a:t>Therefore, Savory’s dominant strategy is to choose 2-for-1.</a:t>
            </a:r>
          </a:p>
          <a:p>
            <a:r>
              <a:rPr lang="en-US" dirty="0"/>
              <a:t>The game is symmetric, so University </a:t>
            </a:r>
            <a:r>
              <a:rPr lang="en-US" dirty="0" err="1"/>
              <a:t>Subs’s</a:t>
            </a:r>
            <a:r>
              <a:rPr lang="en-US" dirty="0"/>
              <a:t> dominant strategy is also 2-for-1.</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Click through the slide to reveal the items in the “Oligopoly” column of the table.</a:t>
            </a:r>
            <a:endParaRPr lang="en-US" sz="1200" kern="1200" dirty="0" smtClean="0">
              <a:solidFill>
                <a:schemeClr val="tx1"/>
              </a:solidFill>
              <a:effectLst/>
              <a:latin typeface="+mn-lt"/>
              <a:ea typeface="MS PGothic" pitchFamily="34" charset="-128"/>
              <a:cs typeface="MS PGothic" pitchFamily="34" charset="-128"/>
            </a:endParaRPr>
          </a:p>
          <a:p>
            <a:endParaRPr lang="en-US" dirty="0"/>
          </a:p>
          <a:p>
            <a:r>
              <a:rPr lang="en-US" dirty="0"/>
              <a:t>Remind students of the three market structures you have covered so far.</a:t>
            </a:r>
          </a:p>
          <a:p>
            <a:pPr>
              <a:buFontTx/>
              <a:buChar char="•"/>
            </a:pPr>
            <a:endParaRPr lang="en-US" dirty="0"/>
          </a:p>
          <a:p>
            <a:r>
              <a:rPr lang="en-US" dirty="0"/>
              <a:t>Ask students to fill in the blanks under the Oligopoly column. Click through the slide to make each item appear in that column.</a:t>
            </a:r>
          </a:p>
          <a:p>
            <a:pPr marL="171450" indent="-171450">
              <a:buFont typeface="Arial" charset="0"/>
              <a:buChar char="•"/>
            </a:pPr>
            <a:r>
              <a:rPr lang="en-US" dirty="0"/>
              <a:t>First–third clicks complete the table.</a:t>
            </a:r>
          </a:p>
          <a:p>
            <a:pPr marL="628650" lvl="1" indent="-171450">
              <a:buFont typeface="Arial" charset="0"/>
              <a:buChar char="•"/>
            </a:pPr>
            <a:r>
              <a:rPr lang="en-US" dirty="0"/>
              <a:t>On few sellers, point out that it is a few “large” sellers. There could be a </a:t>
            </a:r>
            <a:r>
              <a:rPr lang="en-US" i="1" dirty="0"/>
              <a:t>competitive fringe</a:t>
            </a:r>
            <a:r>
              <a:rPr lang="en-US" dirty="0"/>
              <a:t>—large number of smaller firms.</a:t>
            </a:r>
          </a:p>
          <a:p>
            <a:pPr>
              <a:buFontTx/>
              <a:buChar char="•"/>
            </a:pPr>
            <a:endParaRPr lang="en-US" dirty="0"/>
          </a:p>
          <a:p>
            <a:pPr marL="171450" indent="-171450">
              <a:buFont typeface="Arial" charset="0"/>
              <a:buChar char="•"/>
            </a:pPr>
            <a:r>
              <a:rPr lang="en-US" dirty="0"/>
              <a:t>Oligopoly would be closer to monopoly than to perfect competition.  </a:t>
            </a:r>
          </a:p>
          <a:p>
            <a:pPr marL="628650" lvl="1" indent="-171450">
              <a:buFont typeface="Arial" charset="0"/>
              <a:buChar char="•"/>
            </a:pPr>
            <a:r>
              <a:rPr lang="en-US" dirty="0"/>
              <a:t>Both have significant barriers to entry so you can earn economic profit in the long run.</a:t>
            </a:r>
          </a:p>
          <a:p>
            <a:pPr marL="628650" lvl="1" indent="-171450">
              <a:buFont typeface="Arial" charset="0"/>
              <a:buChar char="•"/>
            </a:pPr>
            <a:r>
              <a:rPr lang="en-US" dirty="0"/>
              <a:t>Both will have market power: oligopoly less than monopoly but more than monopolistic competition.</a:t>
            </a:r>
          </a:p>
          <a:p>
            <a:pPr marL="171450" indent="-171450">
              <a:buFont typeface="Arial" charset="0"/>
              <a:buChar char="•"/>
            </a:pPr>
            <a:r>
              <a:rPr lang="en-US" dirty="0"/>
              <a:t>Differentiated products:</a:t>
            </a:r>
          </a:p>
          <a:p>
            <a:pPr marL="1085850" lvl="2" indent="-171450">
              <a:buFont typeface="Arial" charset="0"/>
              <a:buChar char="•"/>
            </a:pPr>
            <a:r>
              <a:rPr lang="en-US" dirty="0">
                <a:ea typeface="ヒラギノ角ゴ Pro W3" pitchFamily="-107" charset="-128"/>
                <a:cs typeface="ヒラギノ角ゴ Pro W3" pitchFamily="-107" charset="-128"/>
              </a:rPr>
              <a:t>Automobiles and beer vs. steel and copper</a:t>
            </a:r>
          </a:p>
          <a:p>
            <a:endParaRPr lang="en-US" dirty="0"/>
          </a:p>
          <a:p>
            <a:r>
              <a:rPr lang="en-US" dirty="0"/>
              <a:t>A key feature of oligopoly is that there is </a:t>
            </a:r>
            <a:r>
              <a:rPr lang="en-US" b="1" dirty="0"/>
              <a:t>mutual interdependence</a:t>
            </a:r>
            <a:r>
              <a:rPr lang="en-US" dirty="0"/>
              <a:t> or </a:t>
            </a:r>
            <a:r>
              <a:rPr lang="en-US" b="1" dirty="0"/>
              <a:t>strategic interaction</a:t>
            </a:r>
            <a:r>
              <a:rPr lang="en-US" dirty="0"/>
              <a:t>.</a:t>
            </a:r>
          </a:p>
          <a:p>
            <a:pPr marL="171450" indent="-171450">
              <a:buFont typeface="Arial" charset="0"/>
              <a:buChar char="•"/>
            </a:pPr>
            <a:r>
              <a:rPr lang="en-US" dirty="0"/>
              <a:t>When a firm is deciding on some action (change price, output, develop new product, advertise), it must consider what its rival will do in response.</a:t>
            </a:r>
          </a:p>
          <a:p>
            <a:pPr marL="171450" indent="-171450">
              <a:buFont typeface="Arial" charset="0"/>
              <a:buChar char="•"/>
            </a:pPr>
            <a:r>
              <a:rPr lang="en-US" dirty="0"/>
              <a:t>Note that this conduct is absent in the other markets since either there is only one firm or many.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a:t>
            </a:r>
            <a:r>
              <a:rPr lang="en-US" b="1" i="1"/>
              <a:t>” </a:t>
            </a:r>
            <a:r>
              <a:rPr lang="en-US" b="1" i="1"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This clip illustrates a meeting to formulate an agreement to reduce industry output, allocate output shares among firms, and raise prices. It therefore provides a good example of the following key concepts:</a:t>
            </a:r>
          </a:p>
          <a:p>
            <a:pPr marL="171450" indent="-171450">
              <a:buFont typeface="Arial" charset="0"/>
              <a:buChar char="•"/>
            </a:pPr>
            <a:r>
              <a:rPr lang="en-US" dirty="0"/>
              <a:t>Collusion</a:t>
            </a:r>
          </a:p>
          <a:p>
            <a:pPr marL="171450" indent="-171450">
              <a:buFont typeface="Arial" charset="0"/>
              <a:buChar char="•"/>
            </a:pPr>
            <a:r>
              <a:rPr lang="en-US" dirty="0"/>
              <a:t>Antitrust laws</a:t>
            </a:r>
          </a:p>
          <a:p>
            <a:pPr marL="171450" indent="-171450">
              <a:buFont typeface="Arial" charset="0"/>
              <a:buChar char="•"/>
            </a:pPr>
            <a:r>
              <a:rPr lang="en-US" dirty="0"/>
              <a:t>Pricing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r>
              <a:rPr lang="en-US" dirty="0"/>
              <a:t>:</a:t>
            </a:r>
          </a:p>
          <a:p>
            <a:endParaRPr lang="en-US" dirty="0"/>
          </a:p>
          <a:p>
            <a:r>
              <a:rPr lang="en-US" dirty="0"/>
              <a:t>Sherman Antitrust Act: </a:t>
            </a:r>
          </a:p>
          <a:p>
            <a:pPr marL="171450" indent="-171450">
              <a:buFont typeface="Arial" charset="0"/>
              <a:buChar char="•"/>
            </a:pPr>
            <a:r>
              <a:rPr lang="en-US" dirty="0"/>
              <a:t>It was created in response to the increase in the concentration ratios in many leading U.S. industries, including steel, railroads, mining, textiles, and oil. </a:t>
            </a:r>
          </a:p>
          <a:p>
            <a:pPr marL="171450" indent="-171450">
              <a:buFont typeface="Arial" charset="0"/>
              <a:buChar char="•"/>
            </a:pPr>
            <a:r>
              <a:rPr lang="en-US" dirty="0"/>
              <a:t>Prior to the passage of the Sherman Act, firms were free to pursue contracts that created mutually beneficial outcomes. </a:t>
            </a:r>
          </a:p>
          <a:p>
            <a:pPr>
              <a:buFontTx/>
              <a:buChar char="•"/>
            </a:pPr>
            <a:endParaRPr lang="en-US" dirty="0"/>
          </a:p>
          <a:p>
            <a:r>
              <a:rPr lang="en-US" dirty="0"/>
              <a:t>The quote on the slide is Section 2 of the Sherman Act.</a:t>
            </a:r>
          </a:p>
          <a:p>
            <a:pPr marL="171450" indent="-171450">
              <a:buFont typeface="Arial" charset="0"/>
              <a:buChar char="•"/>
            </a:pPr>
            <a:r>
              <a:rPr lang="en-US" dirty="0"/>
              <a:t>You could discuss how the Sherman Act did not specifically prohibit monopoly.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One of the problems with the Sherman Act was that the only conduct that was made illegal was collusion. Monopolization was illegal, but it was unclear what behavior should be viewed as anti-competitive.</a:t>
            </a:r>
          </a:p>
          <a:p>
            <a:r>
              <a:rPr lang="en-US" dirty="0"/>
              <a:t> </a:t>
            </a:r>
          </a:p>
          <a:p>
            <a:r>
              <a:rPr lang="en-US" dirty="0"/>
              <a:t>The Clayton Act targeted specific corporate behaviors that reduce competition.</a:t>
            </a:r>
          </a:p>
          <a:p>
            <a:r>
              <a:rPr lang="en-US" dirty="0"/>
              <a:t> </a:t>
            </a:r>
          </a:p>
          <a:p>
            <a:r>
              <a:rPr lang="en-US" dirty="0"/>
              <a:t>Over time, other acts were passed strengthening antitrust law. For example:</a:t>
            </a:r>
          </a:p>
          <a:p>
            <a:pPr marL="171450" indent="-171450">
              <a:buFont typeface="Arial" charset="0"/>
              <a:buChar char="•"/>
            </a:pPr>
            <a:r>
              <a:rPr lang="en-US" dirty="0"/>
              <a:t>Robinson-</a:t>
            </a:r>
            <a:r>
              <a:rPr lang="en-US" dirty="0" err="1"/>
              <a:t>Patman</a:t>
            </a:r>
            <a:r>
              <a:rPr lang="en-US" dirty="0"/>
              <a:t> Act (1936)</a:t>
            </a:r>
          </a:p>
          <a:p>
            <a:pPr marL="628650" lvl="1" indent="-171450">
              <a:buFont typeface="Arial" charset="0"/>
              <a:buChar char="•"/>
            </a:pPr>
            <a:r>
              <a:rPr lang="en-US" dirty="0"/>
              <a:t>Prohibits special discounts and other discriminatory concessions to large purchasers unless based on differences in cost to meet the price of a competitor</a:t>
            </a:r>
          </a:p>
          <a:p>
            <a:pPr marL="171450" indent="-171450">
              <a:buFont typeface="Arial" charset="0"/>
              <a:buChar char="•"/>
            </a:pPr>
            <a:r>
              <a:rPr lang="en-US" dirty="0" err="1"/>
              <a:t>Celler</a:t>
            </a:r>
            <a:r>
              <a:rPr lang="en-US" dirty="0"/>
              <a:t>-Kefauver Act (1950)</a:t>
            </a:r>
          </a:p>
          <a:p>
            <a:pPr marL="628650" lvl="1" indent="-171450">
              <a:buFont typeface="Arial" charset="0"/>
              <a:buChar char="•"/>
            </a:pPr>
            <a:r>
              <a:rPr lang="en-US" dirty="0"/>
              <a:t>Prohibited a corporation from buying the assets of another firm where the effect is to reduce competition substantially or to tend to create a monopoly</a:t>
            </a:r>
          </a:p>
          <a:p>
            <a:pPr marL="628650" lvl="1" indent="-171450">
              <a:buFont typeface="Arial" charset="0"/>
              <a:buChar char="•"/>
            </a:pPr>
            <a:r>
              <a:rPr lang="en-US" dirty="0"/>
              <a:t>Passed to prevent the negative effects of conglomerate mergers</a:t>
            </a:r>
          </a:p>
          <a:p>
            <a:endParaRPr lang="en-US" b="1" i="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r>
              <a:rPr lang="en-US" b="1" i="1"/>
              <a:t>Lecture notes:</a:t>
            </a:r>
          </a:p>
          <a:p>
            <a:endParaRPr lang="en-US" b="1" i="1"/>
          </a:p>
          <a:p>
            <a:r>
              <a:rPr lang="en-US"/>
              <a:t>P &lt; AVC (MC) is known as the </a:t>
            </a:r>
            <a:r>
              <a:rPr lang="en-US" i="1"/>
              <a:t>Areeda-Turner Rule</a:t>
            </a:r>
            <a:r>
              <a:rPr lang="en-US"/>
              <a:t>.  </a:t>
            </a:r>
          </a:p>
          <a:p>
            <a:endParaRPr lang="en-US"/>
          </a:p>
          <a:p>
            <a:r>
              <a:rPr lang="en-US"/>
              <a:t>From a court’s perspective, charging a price &lt; average cost was per-se illegal, since no rational firm would sell its good at a loss, unless the intent was to drive out rivals. </a:t>
            </a:r>
          </a:p>
          <a:p>
            <a:endParaRPr lang="en-US"/>
          </a:p>
          <a:p>
            <a:r>
              <a:rPr lang="en-US"/>
              <a:t>More recent cases also consider whether a firm accused of predatory pricing could reasonably be able to recoup their losses once their rival is driven from the market.</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Some examples of network externalities can include:</a:t>
            </a:r>
          </a:p>
          <a:p>
            <a:pPr marL="171450" indent="-171450">
              <a:buFont typeface="Arial" charset="0"/>
              <a:buChar char="•"/>
            </a:pPr>
            <a:r>
              <a:rPr lang="en-US" dirty="0" err="1"/>
              <a:t>MySpace</a:t>
            </a:r>
            <a:r>
              <a:rPr lang="en-US" dirty="0"/>
              <a:t> and Facebook</a:t>
            </a:r>
          </a:p>
          <a:p>
            <a:pPr marL="628650" lvl="1" indent="-171450">
              <a:buFont typeface="Arial" charset="0"/>
              <a:buChar char="•"/>
            </a:pPr>
            <a:r>
              <a:rPr lang="en-US" dirty="0"/>
              <a:t>Facebook came to dominate since they built a better social network, and </a:t>
            </a:r>
            <a:r>
              <a:rPr lang="en-US" dirty="0" err="1"/>
              <a:t>MySpace</a:t>
            </a:r>
            <a:r>
              <a:rPr lang="en-US" dirty="0"/>
              <a:t> was slow to respond to the threat.</a:t>
            </a:r>
          </a:p>
          <a:p>
            <a:pPr marL="171450" indent="-171450">
              <a:buFont typeface="Arial" charset="0"/>
              <a:buChar char="•"/>
            </a:pPr>
            <a:r>
              <a:rPr lang="en-US" dirty="0"/>
              <a:t>Computer applications</a:t>
            </a:r>
          </a:p>
          <a:p>
            <a:pPr marL="628650" lvl="1" indent="-171450">
              <a:buFont typeface="Arial" charset="0"/>
              <a:buChar char="•"/>
            </a:pPr>
            <a:r>
              <a:rPr lang="en-US" dirty="0"/>
              <a:t>Microsoft’s Office suite</a:t>
            </a:r>
          </a:p>
          <a:p>
            <a:pPr>
              <a:buFontTx/>
              <a:buChar char="•"/>
            </a:pPr>
            <a:endParaRPr lang="en-US" dirty="0"/>
          </a:p>
          <a:p>
            <a:r>
              <a:rPr lang="en-US" dirty="0"/>
              <a:t>Critical mass:</a:t>
            </a:r>
          </a:p>
          <a:p>
            <a:pPr marL="171450" indent="-171450">
              <a:buFont typeface="Arial" charset="0"/>
              <a:buChar char="•"/>
            </a:pPr>
            <a:r>
              <a:rPr lang="en-US" dirty="0"/>
              <a:t>In the case of technologies, firms need to reach a critical mass before consumers can effectively use them. </a:t>
            </a:r>
          </a:p>
          <a:p>
            <a:pPr marL="171450" indent="-171450">
              <a:buFont typeface="Arial" charset="0"/>
              <a:buChar char="•"/>
            </a:pPr>
            <a:r>
              <a:rPr lang="en-US" dirty="0"/>
              <a:t>Tipping point: how many users have to switch to a new technology before it becomes the dominant one</a:t>
            </a:r>
            <a:r>
              <a:rPr lang="en-US" dirty="0" smtClean="0"/>
              <a:t>.</a:t>
            </a:r>
          </a:p>
          <a:p>
            <a:pPr marL="171450" indent="-171450">
              <a:buFont typeface="Arial" charset="0"/>
              <a:buChar char="•"/>
            </a:pPr>
            <a:endParaRPr lang="en-US" dirty="0" smtClean="0"/>
          </a:p>
          <a:p>
            <a:pPr marL="0" indent="0">
              <a:buFont typeface="Arial" charset="0"/>
              <a:buNone/>
            </a:pPr>
            <a:r>
              <a:rPr lang="en-US" dirty="0" smtClean="0"/>
              <a:t>[Tim Boyle/Bloomberg/Getty Images]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 </a:t>
            </a:r>
            <a:endParaRPr lang="en-US" dirty="0"/>
          </a:p>
          <a:p>
            <a:endParaRPr lang="en-US" dirty="0"/>
          </a:p>
          <a:p>
            <a:r>
              <a:rPr lang="en-US" dirty="0"/>
              <a:t>Examples of switching costs:</a:t>
            </a:r>
          </a:p>
          <a:p>
            <a:pPr marL="171450" indent="-171450">
              <a:buFont typeface="Arial" charset="0"/>
              <a:buChar char="•"/>
            </a:pPr>
            <a:r>
              <a:rPr lang="en-US" dirty="0"/>
              <a:t>From music on CDs to using digital music files </a:t>
            </a:r>
          </a:p>
          <a:p>
            <a:pPr marL="628650" lvl="1" indent="-171450">
              <a:buFont typeface="Arial" charset="0"/>
              <a:buChar char="•"/>
            </a:pPr>
            <a:r>
              <a:rPr lang="en-US" dirty="0"/>
              <a:t>This involved substantial switching cost.</a:t>
            </a:r>
          </a:p>
          <a:p>
            <a:pPr marL="171450" indent="-171450">
              <a:buFont typeface="Arial" charset="0"/>
              <a:buChar char="•"/>
            </a:pPr>
            <a:r>
              <a:rPr lang="en-US" dirty="0"/>
              <a:t>From MP3s or iTunes to newer formats</a:t>
            </a:r>
          </a:p>
          <a:p>
            <a:pPr marL="171450" indent="-171450">
              <a:buFont typeface="Arial" charset="0"/>
              <a:buChar char="•"/>
            </a:pPr>
            <a:r>
              <a:rPr lang="en-US" dirty="0"/>
              <a:t>Airlines: Frequent flier benefits</a:t>
            </a:r>
          </a:p>
          <a:p>
            <a:pPr marL="171450" indent="-171450">
              <a:buFont typeface="Arial" charset="0"/>
              <a:buChar char="•"/>
            </a:pPr>
            <a:r>
              <a:rPr lang="en-US" dirty="0"/>
              <a:t>Credit cards: Reward programs </a:t>
            </a:r>
          </a:p>
          <a:p>
            <a:pPr>
              <a:buFontTx/>
              <a:buChar char="•"/>
            </a:pPr>
            <a:endParaRPr lang="en-US" dirty="0"/>
          </a:p>
          <a:p>
            <a:pPr marL="628650" lvl="1" indent="-171450"/>
            <a:r>
              <a:rPr lang="en-US" sz="2800" dirty="0">
                <a:latin typeface="Arial" pitchFamily="-107" charset="0"/>
                <a:ea typeface="Arial" pitchFamily="-107" charset="0"/>
                <a:cs typeface="Arial" pitchFamily="-107" charset="0"/>
              </a:rPr>
              <a:t>FTC reduced switching costs in 2003 by requiring phone companies to allow consumers to take their old phone number to a new provider.</a:t>
            </a:r>
          </a:p>
          <a:p>
            <a:endParaRPr lang="en-US" dirty="0" smtClean="0"/>
          </a:p>
          <a:p>
            <a:r>
              <a:rPr lang="en-US" dirty="0" smtClean="0"/>
              <a:t>[© STANCA SANDA/</a:t>
            </a:r>
            <a:r>
              <a:rPr lang="en-US" dirty="0" err="1" smtClean="0"/>
              <a:t>Alamy</a:t>
            </a:r>
            <a:r>
              <a:rPr lang="en-US" dirty="0" smtClean="0"/>
              <a:t> Stock Photo]</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a:lstStyle/>
          <a:p>
            <a:r>
              <a:rPr lang="en-US" b="1" i="1"/>
              <a:t>Lecture notes: </a:t>
            </a:r>
            <a:endParaRPr lang="en-US"/>
          </a:p>
          <a:p>
            <a:endParaRPr lang="en-US"/>
          </a:p>
          <a:p>
            <a:r>
              <a:rPr lang="en-US"/>
              <a:t>When a positive externality exists, firms with many customers often find it easier to attract new customers and to keep their regular customers from switching to other rivals.</a:t>
            </a:r>
          </a:p>
          <a:p>
            <a:endParaRPr lang="en-US"/>
          </a:p>
          <a:p>
            <a:r>
              <a:rPr lang="en-US"/>
              <a:t>High switching costs reinforce this effect, since they make it harder for customers to switch to another network.</a:t>
            </a:r>
          </a:p>
          <a:p>
            <a:endParaRPr lang="en-US"/>
          </a:p>
          <a:p>
            <a:r>
              <a:rPr lang="en-US"/>
              <a:t>Again, we have to think about tradeoffs: the costs consumers face if firms have more market power compared to the benefits to consumers of the network effects.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r>
              <a:rPr lang="en-US" b="1" i="1"/>
              <a:t>Clicker question:</a:t>
            </a:r>
          </a:p>
          <a:p>
            <a:r>
              <a:rPr lang="en-US"/>
              <a:t>Correct answer: A, an online multiplayer game</a:t>
            </a:r>
          </a:p>
          <a:p>
            <a:endParaRPr lang="en-US"/>
          </a:p>
          <a:p>
            <a:r>
              <a:rPr lang="en-US"/>
              <a:t>Online gaming may have a higher demand if you can play with more people (a larger network).</a:t>
            </a:r>
          </a:p>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a:lstStyle/>
          <a:p>
            <a:r>
              <a:rPr lang="en-US" b="1" i="1"/>
              <a:t>Clicker question:</a:t>
            </a:r>
          </a:p>
          <a:p>
            <a:r>
              <a:rPr lang="en-US"/>
              <a:t>Correct answer: C, an industry with sizeable network effects</a:t>
            </a:r>
          </a:p>
          <a:p>
            <a:endParaRPr lang="en-US"/>
          </a:p>
          <a:p>
            <a:r>
              <a:rPr lang="en-US"/>
              <a:t>Noticeable network effects mean that there is only room for a small number of large networks. Oligopoly will develop after networks that are </a:t>
            </a:r>
            <a:r>
              <a:rPr lang="ja-JP" altLang="en-US"/>
              <a:t>“</a:t>
            </a:r>
            <a:r>
              <a:rPr lang="en-US" altLang="ja-JP"/>
              <a:t>too small</a:t>
            </a:r>
            <a:r>
              <a:rPr lang="ja-JP" altLang="en-US"/>
              <a:t>”</a:t>
            </a:r>
            <a:r>
              <a:rPr lang="en-US" altLang="ja-JP"/>
              <a:t> either go out of business or merge with other networks.</a:t>
            </a:r>
          </a:p>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a:lstStyle/>
          <a:p>
            <a:r>
              <a:rPr lang="en-US" b="1" i="1"/>
              <a:t>Lecture tip:</a:t>
            </a:r>
          </a:p>
          <a:p>
            <a:r>
              <a:rPr lang="en-US"/>
              <a:t>This slide is a concise but informative review of the characteristics of all four market structures.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dirty="0"/>
          </a:p>
          <a:p>
            <a:r>
              <a:rPr lang="en-US" dirty="0"/>
              <a:t>Intuition: </a:t>
            </a:r>
          </a:p>
          <a:p>
            <a:pPr marL="171450" indent="-171450">
              <a:buFont typeface="Arial" charset="0"/>
              <a:buChar char="•"/>
            </a:pPr>
            <a:r>
              <a:rPr lang="en-US" dirty="0"/>
              <a:t>We</a:t>
            </a:r>
            <a:r>
              <a:rPr lang="ja-JP" altLang="en-US" dirty="0"/>
              <a:t>’</a:t>
            </a:r>
            <a:r>
              <a:rPr lang="en-US" altLang="ja-JP" dirty="0"/>
              <a:t>re asking how concentrated the industry is (concentrated within a few firms, or more spread out?)</a:t>
            </a:r>
          </a:p>
          <a:p>
            <a:endParaRPr lang="en-US" altLang="ja-JP" dirty="0"/>
          </a:p>
          <a:p>
            <a:r>
              <a:rPr lang="en-US" altLang="ja-JP" dirty="0"/>
              <a:t>Typically look at the </a:t>
            </a:r>
            <a:r>
              <a:rPr lang="en-US" altLang="ja-JP" b="1" dirty="0"/>
              <a:t>four firm </a:t>
            </a:r>
            <a:r>
              <a:rPr lang="en-US" altLang="ja-JP" dirty="0"/>
              <a:t>concentration ratio: </a:t>
            </a:r>
          </a:p>
          <a:p>
            <a:pPr marL="171450" indent="-171450">
              <a:buFont typeface="Arial" charset="0"/>
              <a:buChar char="•"/>
            </a:pPr>
            <a:r>
              <a:rPr lang="en-US" altLang="ja-JP" dirty="0"/>
              <a:t>We could also look at </a:t>
            </a:r>
            <a:r>
              <a:rPr lang="en-US" altLang="ja-JP" b="1" dirty="0"/>
              <a:t>eight</a:t>
            </a:r>
            <a:r>
              <a:rPr lang="en-US" altLang="ja-JP" dirty="0"/>
              <a:t>.</a:t>
            </a:r>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To recap some of the points made in this chapter: </a:t>
            </a:r>
          </a:p>
          <a:p>
            <a:pPr marL="171450" indent="-171450">
              <a:buFont typeface="Arial" charset="0"/>
              <a:buChar char="•"/>
            </a:pPr>
            <a:r>
              <a:rPr lang="en-US" dirty="0"/>
              <a:t>An oligopoly:</a:t>
            </a:r>
          </a:p>
          <a:p>
            <a:pPr marL="628650" lvl="1" indent="-171450">
              <a:buFont typeface="Arial" charset="0"/>
              <a:buChar char="•"/>
            </a:pPr>
            <a:r>
              <a:rPr lang="en-US" dirty="0"/>
              <a:t>Small number of firms that sell a differentiated product in a market with significant barriers to entry</a:t>
            </a:r>
          </a:p>
          <a:p>
            <a:pPr marL="628650" lvl="1" indent="-171450">
              <a:buFont typeface="Arial" charset="0"/>
              <a:buChar char="•"/>
            </a:pPr>
            <a:r>
              <a:rPr lang="en-US" dirty="0"/>
              <a:t>The small number of sellers in an oligopoly leads to mutual interdependence.</a:t>
            </a:r>
          </a:p>
          <a:p>
            <a:pPr marL="171450" indent="-171450">
              <a:buFont typeface="Arial" charset="0"/>
              <a:buChar char="•"/>
            </a:pPr>
            <a:r>
              <a:rPr lang="en-US" dirty="0" err="1"/>
              <a:t>Oligopolists</a:t>
            </a:r>
            <a:r>
              <a:rPr lang="en-US" dirty="0"/>
              <a:t> may collude in an attempt to share profits.</a:t>
            </a:r>
          </a:p>
          <a:p>
            <a:pPr marL="628650" lvl="1" indent="-171450">
              <a:buFont typeface="Arial" charset="0"/>
              <a:buChar char="•"/>
            </a:pPr>
            <a:r>
              <a:rPr lang="en-US" dirty="0"/>
              <a:t>Collusion tends to be unstable, since firms have an incentive to cheat on the agreement.</a:t>
            </a:r>
          </a:p>
          <a:p>
            <a:pPr marL="171450" indent="-171450">
              <a:buFont typeface="Arial" charset="0"/>
              <a:buChar char="•"/>
            </a:pPr>
            <a:r>
              <a:rPr lang="en-US" dirty="0"/>
              <a:t>Oligopolistic markets are socially inefficient, since P &gt; MC.</a:t>
            </a:r>
          </a:p>
          <a:p>
            <a:pPr marL="171450" indent="-171450">
              <a:buFont typeface="Arial" charset="0"/>
              <a:buChar char="•"/>
            </a:pPr>
            <a:r>
              <a:rPr lang="en-US" dirty="0"/>
              <a:t>Game theory is a tool economists use to understand oligopoly behavior.</a:t>
            </a:r>
          </a:p>
          <a:p>
            <a:pPr marL="628650" lvl="1" indent="-171450">
              <a:buFont typeface="Arial" charset="0"/>
              <a:buChar char="•"/>
            </a:pPr>
            <a:r>
              <a:rPr lang="en-US" dirty="0"/>
              <a:t>Dominant strategies and Nash equilibrium</a:t>
            </a:r>
          </a:p>
          <a:p>
            <a:pPr marL="171450" indent="-171450">
              <a:buFont typeface="Arial" charset="0"/>
              <a:buChar char="•"/>
            </a:pPr>
            <a:r>
              <a:rPr lang="en-US" dirty="0"/>
              <a:t>Although cooperation is jointly beneficial, each player had an incentive to break the agreement.</a:t>
            </a:r>
          </a:p>
          <a:p>
            <a:pPr marL="171450" indent="-171450">
              <a:buFont typeface="Arial" charset="0"/>
              <a:buChar char="•"/>
            </a:pPr>
            <a:r>
              <a:rPr lang="en-US" dirty="0"/>
              <a:t>With repeated interaction, cooperation is likely to be sustained.</a:t>
            </a:r>
          </a:p>
          <a:p>
            <a:pPr marL="171450" indent="-171450">
              <a:buFont typeface="Arial" charset="0"/>
              <a:buChar char="•"/>
            </a:pPr>
            <a:r>
              <a:rPr lang="en-US" dirty="0"/>
              <a:t>Antitrust laws are complex and cases are hard to prosecute, but they provide firms an incentive to compete rather than collude.</a:t>
            </a:r>
          </a:p>
          <a:p>
            <a:pPr marL="171450" indent="-171450">
              <a:buFont typeface="Arial" charset="0"/>
              <a:buChar char="•"/>
            </a:pPr>
            <a:r>
              <a:rPr lang="en-US" dirty="0"/>
              <a:t>The presence of significant positive network externalities causes small firms to be driven out of business or to merge with larger competitors.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i="1" dirty="0"/>
          </a:p>
          <a:p>
            <a:r>
              <a:rPr lang="en-US" dirty="0"/>
              <a:t>Top of the table:</a:t>
            </a:r>
          </a:p>
          <a:p>
            <a:pPr marL="171450" indent="-171450">
              <a:buFont typeface="Arial" charset="0"/>
              <a:buChar char="•"/>
            </a:pPr>
            <a:r>
              <a:rPr lang="en-US" i="1" dirty="0"/>
              <a:t>Very</a:t>
            </a:r>
            <a:r>
              <a:rPr lang="en-US" dirty="0"/>
              <a:t> concentrated industries</a:t>
            </a:r>
          </a:p>
          <a:p>
            <a:pPr marL="171450" indent="-171450">
              <a:buFont typeface="Arial" charset="0"/>
              <a:buChar char="•"/>
            </a:pPr>
            <a:r>
              <a:rPr lang="en-US" dirty="0"/>
              <a:t>Top four firms make up almost entire industry</a:t>
            </a:r>
          </a:p>
          <a:p>
            <a:pPr marL="171450" indent="-171450">
              <a:buFont typeface="Arial" charset="0"/>
              <a:buChar char="•"/>
            </a:pPr>
            <a:r>
              <a:rPr lang="en-US" dirty="0"/>
              <a:t>Search engines and satellite TV providers are true oligopolies!</a:t>
            </a:r>
          </a:p>
          <a:p>
            <a:endParaRPr lang="en-US" b="1" dirty="0"/>
          </a:p>
          <a:p>
            <a:r>
              <a:rPr lang="en-US" dirty="0"/>
              <a:t>Bottom of the table:</a:t>
            </a:r>
          </a:p>
          <a:p>
            <a:pPr marL="171450" indent="-171450">
              <a:buFont typeface="Arial" charset="0"/>
              <a:buChar char="•"/>
            </a:pPr>
            <a:r>
              <a:rPr lang="en-US" dirty="0"/>
              <a:t>Still concentrated, but there are more </a:t>
            </a:r>
            <a:r>
              <a:rPr lang="ja-JP" altLang="en-US" dirty="0"/>
              <a:t>“</a:t>
            </a:r>
            <a:r>
              <a:rPr lang="en-US" altLang="ja-JP" dirty="0"/>
              <a:t>fringe</a:t>
            </a:r>
            <a:r>
              <a:rPr lang="ja-JP" altLang="en-US" dirty="0"/>
              <a:t>”</a:t>
            </a:r>
            <a:r>
              <a:rPr lang="en-US" altLang="ja-JP" dirty="0"/>
              <a:t> competitors in the household appliance and automobile industries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p>
          <a:p>
            <a:endParaRPr lang="en-US" b="1" dirty="0"/>
          </a:p>
          <a:p>
            <a:r>
              <a:rPr lang="en-US" dirty="0"/>
              <a:t>On the link between concentration and market power:</a:t>
            </a:r>
          </a:p>
          <a:p>
            <a:pPr marL="171450" indent="-171450">
              <a:buFont typeface="Arial" charset="0"/>
              <a:buChar char="•"/>
            </a:pPr>
            <a:r>
              <a:rPr lang="en-US" i="1" dirty="0"/>
              <a:t>Concentration-collusion hypothesis</a:t>
            </a:r>
            <a:r>
              <a:rPr lang="en-US" dirty="0"/>
              <a:t>:</a:t>
            </a:r>
            <a:r>
              <a:rPr lang="en-US" i="1" dirty="0"/>
              <a:t> </a:t>
            </a:r>
            <a:r>
              <a:rPr lang="en-US" dirty="0"/>
              <a:t>it’s easier for firms to collude if there are a small number of them.</a:t>
            </a:r>
          </a:p>
          <a:p>
            <a:pPr marL="171450" indent="-171450">
              <a:buFont typeface="Arial" charset="0"/>
              <a:buChar char="•"/>
            </a:pPr>
            <a:r>
              <a:rPr lang="en-US" dirty="0"/>
              <a:t>Could extend this to the smaller the number of firms, the more likely you are to observe non-competitive behavior.</a:t>
            </a:r>
          </a:p>
          <a:p>
            <a:pPr>
              <a:buFontTx/>
              <a:buChar char="•"/>
            </a:pPr>
            <a:endParaRPr lang="en-US" dirty="0"/>
          </a:p>
          <a:p>
            <a:r>
              <a:rPr lang="en-US" dirty="0"/>
              <a:t>On rough measure:</a:t>
            </a:r>
          </a:p>
          <a:p>
            <a:pPr marL="171450" indent="-171450">
              <a:buFont typeface="Arial" charset="0"/>
              <a:buChar char="•"/>
            </a:pPr>
            <a:r>
              <a:rPr lang="en-US" dirty="0"/>
              <a:t>The text mentions the effect of international competition constraining domestic firms’ market power.</a:t>
            </a:r>
          </a:p>
          <a:p>
            <a:pPr marL="171450" indent="-171450">
              <a:buFont typeface="Arial" charset="0"/>
              <a:buChar char="•"/>
            </a:pPr>
            <a:r>
              <a:rPr lang="en-US" dirty="0"/>
              <a:t>Two industries:</a:t>
            </a:r>
          </a:p>
          <a:p>
            <a:pPr marL="628650" lvl="1" indent="-171450">
              <a:buFont typeface="Arial" charset="0"/>
              <a:buChar char="•"/>
            </a:pPr>
            <a:r>
              <a:rPr lang="en-US" dirty="0"/>
              <a:t>Industry A: four firms with 25 percent each</a:t>
            </a:r>
          </a:p>
          <a:p>
            <a:pPr marL="628650" lvl="1" indent="-171450">
              <a:buFont typeface="Arial" charset="0"/>
              <a:buChar char="•"/>
            </a:pPr>
            <a:r>
              <a:rPr lang="en-US" dirty="0"/>
              <a:t>Industry B: one firm with 70 percent; three firms with 10 percent each.</a:t>
            </a:r>
          </a:p>
          <a:p>
            <a:pPr marL="628650" lvl="1" indent="-171450">
              <a:buFont typeface="Arial" charset="0"/>
              <a:buChar char="•"/>
            </a:pPr>
            <a:r>
              <a:rPr lang="en-US" dirty="0"/>
              <a:t>Ask students in which industry they would expect firm(s) to </a:t>
            </a:r>
            <a:r>
              <a:rPr lang="en-US" dirty="0" smtClean="0"/>
              <a:t>possess </a:t>
            </a:r>
            <a:r>
              <a:rPr lang="en-US" dirty="0"/>
              <a:t>significant market power.</a:t>
            </a:r>
          </a:p>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endParaRPr lang="en-US" dirty="0"/>
          </a:p>
          <a:p>
            <a:r>
              <a:rPr lang="en-US" dirty="0"/>
              <a:t>Here are some of the ideas that we want to develop within the next few lectures:</a:t>
            </a:r>
          </a:p>
          <a:p>
            <a:pPr marL="171450" indent="-171450">
              <a:buFont typeface="Arial" charset="0"/>
              <a:buChar char="•"/>
            </a:pPr>
            <a:r>
              <a:rPr lang="en-US" dirty="0"/>
              <a:t>Collusion:</a:t>
            </a:r>
            <a:r>
              <a:rPr lang="en-US" b="1" dirty="0"/>
              <a:t> </a:t>
            </a:r>
            <a:r>
              <a:rPr lang="en-US" dirty="0"/>
              <a:t>Agreement among rivals specifying prices or quantities</a:t>
            </a:r>
          </a:p>
          <a:p>
            <a:pPr marL="171450" indent="-171450">
              <a:buFont typeface="Arial" charset="0"/>
              <a:buChar char="•"/>
            </a:pPr>
            <a:r>
              <a:rPr lang="en-US" dirty="0"/>
              <a:t>Cartel: Two or more firms acting in unison to form a joint monopoly</a:t>
            </a:r>
          </a:p>
          <a:p>
            <a:r>
              <a:rPr lang="en-US" dirty="0"/>
              <a:t> </a:t>
            </a:r>
          </a:p>
          <a:p>
            <a:r>
              <a:rPr lang="en-US" dirty="0"/>
              <a:t>The storyline: Why is collusion unstable?</a:t>
            </a:r>
          </a:p>
          <a:p>
            <a:pPr marL="228600" indent="-228600">
              <a:buFont typeface="+mj-lt"/>
              <a:buAutoNum type="arabicPeriod"/>
            </a:pPr>
            <a:r>
              <a:rPr lang="en-US" dirty="0"/>
              <a:t>Firms in a duopoly realize that a cartelized monopoly is more profitable than a duopoly.</a:t>
            </a:r>
          </a:p>
          <a:p>
            <a:pPr marL="228600" indent="-228600">
              <a:buFont typeface="+mj-lt"/>
              <a:buAutoNum type="arabicPeriod"/>
            </a:pPr>
            <a:r>
              <a:rPr lang="en-US" dirty="0"/>
              <a:t>Firms shake hands, agree to become a cartel, and restrict output.</a:t>
            </a:r>
          </a:p>
          <a:p>
            <a:pPr marL="228600" indent="-228600">
              <a:buFont typeface="+mj-lt"/>
              <a:buAutoNum type="arabicPeriod"/>
            </a:pPr>
            <a:r>
              <a:rPr lang="en-US" dirty="0"/>
              <a:t>Each individual firm in the cartel says, “Wait a minute . . . if </a:t>
            </a:r>
            <a:r>
              <a:rPr lang="en-US" i="1" dirty="0"/>
              <a:t>they</a:t>
            </a:r>
            <a:r>
              <a:rPr lang="en-US" dirty="0"/>
              <a:t> all restrict their output, price goes up. </a:t>
            </a:r>
            <a:r>
              <a:rPr lang="en-US" i="1" dirty="0"/>
              <a:t>I</a:t>
            </a:r>
            <a:r>
              <a:rPr lang="en-US" dirty="0"/>
              <a:t> should produce more!” At least one firm may eventually “cheat” and break the cartel deal.</a:t>
            </a:r>
          </a:p>
          <a:p>
            <a:pPr marL="228600" indent="-228600">
              <a:buFont typeface="+mj-lt"/>
              <a:buAutoNum type="arabicPeriod"/>
            </a:pPr>
            <a:r>
              <a:rPr lang="en-US" dirty="0"/>
              <a:t>The cartel falls apart, no one trusts each other, and the firms go back to duopoly competition.</a:t>
            </a:r>
          </a:p>
          <a:p>
            <a:endParaRPr lang="en-US" b="1"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a:t>Click to edit Master </a:t>
            </a:r>
            <a:r>
              <a:rPr lang="en-US"/>
              <a:t>text styles</a:t>
            </a:r>
          </a:p>
          <a:p>
            <a:pPr lvl="1"/>
            <a:r>
              <a:rPr lang="en-US"/>
              <a:t>Second </a:t>
            </a:r>
            <a:r>
              <a:rPr lang="en-US" dirty="0"/>
              <a:t>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092" r:id="rId4"/>
    <p:sldLayoutId id="2147485093"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5116" r:id="rId1"/>
    <p:sldLayoutId id="2147485117" r:id="rId2"/>
    <p:sldLayoutId id="2147485118" r:id="rId3"/>
    <p:sldLayoutId id="2147485119" r:id="rId4"/>
    <p:sldLayoutId id="2147485120" r:id="rId5"/>
    <p:sldLayoutId id="2147485121" r:id="rId6"/>
    <p:sldLayoutId id="2147485122" r:id="rId7"/>
    <p:sldLayoutId id="2147485123" r:id="rId8"/>
    <p:sldLayoutId id="2147485124" r:id="rId9"/>
    <p:sldLayoutId id="2147485125" r:id="rId10"/>
    <p:sldLayoutId id="2147485126"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5130" r:id="rId1"/>
    <p:sldLayoutId id="2147485131"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iig.wwnorton.com/prinecomi2/full/page/472_game_theory_in_a_beautiful_mind"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i2/full/page/457_prisoners_dilemma_in_murder_by_numbers" TargetMode="External"/><Relationship Id="rId4" Type="http://schemas.openxmlformats.org/officeDocument/2006/relationships/image" Target="../media/image5.em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iig.wwnorton.com/prinecomi2/full/page/455_game_theory_in_the_dark_knight" TargetMode="External"/><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iig.wwnorton.com/prinecomi2/full/page/452_game_theory_in_golden_balls"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s://iig.wwnorton.com/prinecomi2/full/page/456_prisoners_dilemma_in_la_confidential"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hyperlink" Target="https://iig.wwnorton.com/prinecomi2/full/page/484_collusion_in_the_informant"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29038" y="1350963"/>
            <a:ext cx="5106987" cy="4179887"/>
          </a:xfrm>
        </p:spPr>
        <p:txBody>
          <a:bodyPr>
            <a:normAutofit/>
          </a:bodyPr>
          <a:lstStyle/>
          <a:p>
            <a:pPr eaLnBrk="1" hangingPunct="1">
              <a:defRPr/>
            </a:pPr>
            <a:r>
              <a:rPr lang="en-US" altLang="en-US" cap="none">
                <a:latin typeface="Helvetica Neue" charset="0"/>
                <a:ea typeface="MS PGothic" charset="-128"/>
                <a:cs typeface="Arial" charset="0"/>
              </a:rPr>
              <a:t>Oligopoly and Strategic Behavior</a:t>
            </a:r>
          </a:p>
        </p:txBody>
      </p:sp>
      <p:sp>
        <p:nvSpPr>
          <p:cNvPr id="2"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Collusion and Cartels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A simple example:</a:t>
            </a:r>
          </a:p>
          <a:p>
            <a:pPr lvl="1" eaLnBrk="1" hangingPunct="1"/>
            <a:r>
              <a:rPr lang="en-US" sz="2800">
                <a:latin typeface="Helvetica Neue" pitchFamily="-107" charset="0"/>
                <a:cs typeface="Arial" pitchFamily="-107" charset="0"/>
              </a:rPr>
              <a:t>Two cell phone carriers in a small town: Horizon and AT-Phone</a:t>
            </a:r>
          </a:p>
          <a:p>
            <a:pPr lvl="1" eaLnBrk="1" hangingPunct="1"/>
            <a:r>
              <a:rPr lang="en-US" sz="2800">
                <a:latin typeface="Helvetica Neue" pitchFamily="-107" charset="0"/>
                <a:cs typeface="Arial" pitchFamily="-107" charset="0"/>
              </a:rPr>
              <a:t>Each firm has excess capacity, so marginal cost of additional customer is zero</a:t>
            </a:r>
          </a:p>
          <a:p>
            <a:pPr lvl="1" eaLnBrk="1" hangingPunct="1"/>
            <a:r>
              <a:rPr lang="en-US" sz="2800">
                <a:latin typeface="Helvetica Neue" pitchFamily="-107" charset="0"/>
                <a:cs typeface="Arial" pitchFamily="-107" charset="0"/>
              </a:rPr>
              <a:t>Want to see how the outcome under duopoly compares to the competitive and monopoly outcome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2088" y="53975"/>
            <a:ext cx="8229600" cy="684213"/>
          </a:xfrm>
        </p:spPr>
        <p:txBody>
          <a:bodyPr/>
          <a:lstStyle/>
          <a:p>
            <a:r>
              <a:rPr lang="en-US" sz="4000">
                <a:latin typeface="Helvetica Neue" pitchFamily="-107" charset="0"/>
              </a:rPr>
              <a:t>Cell Phone Market</a:t>
            </a:r>
            <a:r>
              <a:rPr lang="en-US"/>
              <a:t>—</a:t>
            </a:r>
            <a:r>
              <a:rPr lang="en-US" sz="4000">
                <a:latin typeface="Helvetica Neue" pitchFamily="-107" charset="0"/>
              </a:rPr>
              <a:t>1 </a:t>
            </a:r>
          </a:p>
        </p:txBody>
      </p:sp>
      <p:graphicFrame>
        <p:nvGraphicFramePr>
          <p:cNvPr id="5" name="Table 4"/>
          <p:cNvGraphicFramePr>
            <a:graphicFrameLocks noGrp="1"/>
          </p:cNvGraphicFramePr>
          <p:nvPr>
            <p:extLst>
              <p:ext uri="{D42A27DB-BD31-4B8C-83A1-F6EECF244321}">
                <p14:modId xmlns:p14="http://schemas.microsoft.com/office/powerpoint/2010/main" val="1096612659"/>
              </p:ext>
            </p:extLst>
          </p:nvPr>
        </p:nvGraphicFramePr>
        <p:xfrm>
          <a:off x="65088" y="887413"/>
          <a:ext cx="5834062" cy="5852160"/>
        </p:xfrm>
        <a:graphic>
          <a:graphicData uri="http://schemas.openxmlformats.org/drawingml/2006/table">
            <a:tbl>
              <a:tblPr/>
              <a:tblGrid>
                <a:gridCol w="1854200"/>
                <a:gridCol w="1738312"/>
                <a:gridCol w="2241550"/>
              </a:tblGrid>
              <a:tr h="1096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Price/Month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a:t>
                      </a: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Number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Customers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(Q)</a:t>
                      </a: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 = P × Q</a:t>
                      </a: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$180</a:t>
                      </a: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135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54,000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800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1,200</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a:spLocks noChangeArrowheads="1"/>
          </p:cNvSpPr>
          <p:nvPr/>
        </p:nvSpPr>
        <p:spPr bwMode="auto">
          <a:xfrm>
            <a:off x="274638" y="6327775"/>
            <a:ext cx="8715375" cy="412750"/>
          </a:xfrm>
          <a:prstGeom prst="rect">
            <a:avLst/>
          </a:prstGeom>
          <a:noFill/>
          <a:ln w="50800">
            <a:solidFill>
              <a:srgbClr val="336600"/>
            </a:solidFill>
            <a:miter lim="800000"/>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lstStyle/>
          <a:p>
            <a:pPr algn="r" eaLnBrk="1" hangingPunct="1">
              <a:defRPr/>
            </a:pPr>
            <a:r>
              <a:rPr lang="en-US" sz="2400" dirty="0">
                <a:solidFill>
                  <a:srgbClr val="336600"/>
                </a:solidFill>
                <a:latin typeface="+mn-lt"/>
                <a:ea typeface="+mn-ea"/>
                <a:cs typeface="+mn-cs"/>
              </a:rPr>
              <a:t>Competitive Outcome</a:t>
            </a:r>
          </a:p>
        </p:txBody>
      </p:sp>
      <p:sp>
        <p:nvSpPr>
          <p:cNvPr id="14" name="Rectangle 13"/>
          <p:cNvSpPr>
            <a:spLocks noChangeArrowheads="1"/>
          </p:cNvSpPr>
          <p:nvPr/>
        </p:nvSpPr>
        <p:spPr bwMode="auto">
          <a:xfrm>
            <a:off x="274638" y="4133850"/>
            <a:ext cx="8715375" cy="414338"/>
          </a:xfrm>
          <a:prstGeom prst="rect">
            <a:avLst/>
          </a:prstGeom>
          <a:noFill/>
          <a:ln w="50800">
            <a:solidFill>
              <a:srgbClr val="C00000"/>
            </a:solidFill>
            <a:miter lim="800000"/>
            <a:headEnd/>
            <a:tailEnd/>
          </a:ln>
          <a:effectLst>
            <a:outerShdw blurRad="635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lstStyle/>
          <a:p>
            <a:pPr algn="r" eaLnBrk="1" hangingPunct="1">
              <a:defRPr/>
            </a:pPr>
            <a:r>
              <a:rPr lang="en-US" sz="2400" dirty="0">
                <a:solidFill>
                  <a:srgbClr val="C00000"/>
                </a:solidFill>
                <a:latin typeface="+mn-lt"/>
                <a:ea typeface="+mn-ea"/>
                <a:cs typeface="+mn-cs"/>
              </a:rPr>
              <a:t>Monopoly Outcome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54013" y="-93663"/>
            <a:ext cx="8229600" cy="904876"/>
          </a:xfrm>
        </p:spPr>
        <p:txBody>
          <a:bodyPr/>
          <a:lstStyle/>
          <a:p>
            <a:r>
              <a:rPr lang="en-US">
                <a:latin typeface="Helvetica Neue" pitchFamily="-107" charset="0"/>
              </a:rPr>
              <a:t>Cell Phone Market</a:t>
            </a:r>
            <a:r>
              <a:rPr lang="en-US"/>
              <a:t>—</a:t>
            </a:r>
            <a:r>
              <a:rPr lang="en-US">
                <a:latin typeface="Helvetica Neue" pitchFamily="-107" charset="0"/>
              </a:rPr>
              <a:t>2 </a:t>
            </a:r>
          </a:p>
        </p:txBody>
      </p:sp>
      <p:sp>
        <p:nvSpPr>
          <p:cNvPr id="35842" name="Content Placeholder 2"/>
          <p:cNvSpPr>
            <a:spLocks noGrp="1"/>
          </p:cNvSpPr>
          <p:nvPr>
            <p:ph idx="1"/>
          </p:nvPr>
        </p:nvSpPr>
        <p:spPr>
          <a:xfrm>
            <a:off x="457200" y="1106488"/>
            <a:ext cx="8229600" cy="3228975"/>
          </a:xfrm>
        </p:spPr>
        <p:txBody>
          <a:bodyPr/>
          <a:lstStyle/>
          <a:p>
            <a:r>
              <a:rPr lang="en-US" sz="3200"/>
              <a:t>Duopoly outcome</a:t>
            </a:r>
            <a:r>
              <a:rPr lang="en-US" sz="2800"/>
              <a:t>:</a:t>
            </a:r>
          </a:p>
          <a:p>
            <a:pPr lvl="1"/>
            <a:r>
              <a:rPr lang="en-US" sz="2800"/>
              <a:t>What do Horizon and AT-Phone do if they collude (form a cartel)?</a:t>
            </a:r>
          </a:p>
        </p:txBody>
      </p:sp>
      <p:graphicFrame>
        <p:nvGraphicFramePr>
          <p:cNvPr id="5" name="Table 4"/>
          <p:cNvGraphicFramePr>
            <a:graphicFrameLocks noGrp="1"/>
          </p:cNvGraphicFramePr>
          <p:nvPr>
            <p:extLst>
              <p:ext uri="{D42A27DB-BD31-4B8C-83A1-F6EECF244321}">
                <p14:modId xmlns:p14="http://schemas.microsoft.com/office/powerpoint/2010/main" val="1544630242"/>
              </p:ext>
            </p:extLst>
          </p:nvPr>
        </p:nvGraphicFramePr>
        <p:xfrm>
          <a:off x="388938" y="2805113"/>
          <a:ext cx="6499225" cy="3657600"/>
        </p:xfrm>
        <a:graphic>
          <a:graphicData uri="http://schemas.openxmlformats.org/drawingml/2006/table">
            <a:tbl>
              <a:tblPr/>
              <a:tblGrid>
                <a:gridCol w="2065337"/>
                <a:gridCol w="1936750"/>
                <a:gridCol w="2497138"/>
              </a:tblGrid>
              <a:tr h="1096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Price/Month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Number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Customers (Q)</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 = P × Q</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600</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54,000</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800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1,200</a:t>
                      </a:r>
                    </a:p>
                  </a:txBody>
                  <a:tcPr marL="68594" marR="68594"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a:spLocks noChangeArrowheads="1"/>
          </p:cNvSpPr>
          <p:nvPr/>
        </p:nvSpPr>
        <p:spPr bwMode="auto">
          <a:xfrm>
            <a:off x="422275" y="3897313"/>
            <a:ext cx="8715375" cy="414337"/>
          </a:xfrm>
          <a:prstGeom prst="rect">
            <a:avLst/>
          </a:prstGeom>
          <a:noFill/>
          <a:ln w="50800">
            <a:solidFill>
              <a:srgbClr val="C00000"/>
            </a:solidFill>
            <a:miter lim="800000"/>
            <a:headEnd/>
            <a:tailEnd/>
          </a:ln>
          <a:effectLst>
            <a:outerShdw blurRad="635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lstStyle/>
          <a:p>
            <a:pPr algn="r" eaLnBrk="1" hangingPunct="1">
              <a:defRPr/>
            </a:pPr>
            <a:r>
              <a:rPr lang="en-US" sz="2400" dirty="0">
                <a:solidFill>
                  <a:srgbClr val="C00000"/>
                </a:solidFill>
                <a:latin typeface="+mn-lt"/>
                <a:ea typeface="+mn-ea"/>
                <a:cs typeface="+mn-cs"/>
              </a:rPr>
              <a:t>Cartel Outcome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54013" y="-93663"/>
            <a:ext cx="8229600" cy="904876"/>
          </a:xfrm>
        </p:spPr>
        <p:txBody>
          <a:bodyPr/>
          <a:lstStyle/>
          <a:p>
            <a:r>
              <a:rPr lang="en-US">
                <a:latin typeface="Helvetica Neue" pitchFamily="-107" charset="0"/>
              </a:rPr>
              <a:t>Cell Phone Market</a:t>
            </a:r>
            <a:r>
              <a:rPr lang="en-US"/>
              <a:t>—</a:t>
            </a:r>
            <a:r>
              <a:rPr lang="en-US">
                <a:latin typeface="Helvetica Neue" pitchFamily="-107" charset="0"/>
              </a:rPr>
              <a:t>3 </a:t>
            </a:r>
          </a:p>
        </p:txBody>
      </p:sp>
      <p:sp>
        <p:nvSpPr>
          <p:cNvPr id="37890" name="Content Placeholder 2"/>
          <p:cNvSpPr>
            <a:spLocks noGrp="1"/>
          </p:cNvSpPr>
          <p:nvPr>
            <p:ph idx="1"/>
          </p:nvPr>
        </p:nvSpPr>
        <p:spPr>
          <a:xfrm>
            <a:off x="457200" y="1106488"/>
            <a:ext cx="8229600" cy="3228975"/>
          </a:xfrm>
        </p:spPr>
        <p:txBody>
          <a:bodyPr/>
          <a:lstStyle/>
          <a:p>
            <a:r>
              <a:rPr lang="en-US" sz="3200"/>
              <a:t>Duopoly outcome</a:t>
            </a:r>
            <a:r>
              <a:rPr lang="en-US" sz="2800"/>
              <a:t>:</a:t>
            </a:r>
          </a:p>
          <a:p>
            <a:pPr lvl="1"/>
            <a:r>
              <a:rPr lang="en-US" sz="2800"/>
              <a:t>Why is this outcome likely to fail?</a:t>
            </a:r>
          </a:p>
        </p:txBody>
      </p:sp>
      <p:graphicFrame>
        <p:nvGraphicFramePr>
          <p:cNvPr id="5" name="Table 4"/>
          <p:cNvGraphicFramePr>
            <a:graphicFrameLocks noGrp="1"/>
          </p:cNvGraphicFramePr>
          <p:nvPr>
            <p:extLst>
              <p:ext uri="{D42A27DB-BD31-4B8C-83A1-F6EECF244321}">
                <p14:modId xmlns:p14="http://schemas.microsoft.com/office/powerpoint/2010/main" val="571766228"/>
              </p:ext>
            </p:extLst>
          </p:nvPr>
        </p:nvGraphicFramePr>
        <p:xfrm>
          <a:off x="388938" y="2805113"/>
          <a:ext cx="6499225" cy="3657600"/>
        </p:xfrm>
        <a:graphic>
          <a:graphicData uri="http://schemas.openxmlformats.org/drawingml/2006/table">
            <a:tbl>
              <a:tblPr/>
              <a:tblGrid>
                <a:gridCol w="2065337"/>
                <a:gridCol w="1936750"/>
                <a:gridCol w="2497138"/>
              </a:tblGrid>
              <a:tr h="1096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Price/Month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Number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Customers (Q)</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 = P × Q</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600</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54,000</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800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1,200</a:t>
                      </a:r>
                    </a:p>
                  </a:txBody>
                  <a:tcPr marL="68594" marR="68594"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a:spLocks noChangeArrowheads="1"/>
          </p:cNvSpPr>
          <p:nvPr/>
        </p:nvSpPr>
        <p:spPr bwMode="auto">
          <a:xfrm>
            <a:off x="422275" y="3900663"/>
            <a:ext cx="8715375" cy="414338"/>
          </a:xfrm>
          <a:prstGeom prst="rect">
            <a:avLst/>
          </a:prstGeom>
          <a:noFill/>
          <a:ln w="50800">
            <a:solidFill>
              <a:srgbClr val="C00000"/>
            </a:solidFill>
            <a:miter lim="800000"/>
            <a:headEnd/>
            <a:tailEnd/>
          </a:ln>
          <a:effectLst>
            <a:outerShdw blurRad="635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lstStyle/>
          <a:p>
            <a:pPr algn="r" eaLnBrk="1" hangingPunct="1">
              <a:defRPr/>
            </a:pPr>
            <a:r>
              <a:rPr lang="en-US" sz="2400" dirty="0">
                <a:solidFill>
                  <a:srgbClr val="C00000"/>
                </a:solidFill>
                <a:latin typeface="+mn-lt"/>
                <a:ea typeface="+mn-ea"/>
                <a:cs typeface="+mn-cs"/>
              </a:rPr>
              <a:t>Cartel Outcome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Mutual Interdependence</a:t>
            </a:r>
          </a:p>
        </p:txBody>
      </p:sp>
      <p:sp>
        <p:nvSpPr>
          <p:cNvPr id="19459"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Mutual interdependence</a:t>
            </a:r>
            <a:endParaRPr lang="en-US" sz="2400">
              <a:latin typeface="Helvetica Neue" pitchFamily="-107" charset="0"/>
              <a:cs typeface="Arial" pitchFamily="-107" charset="0"/>
            </a:endParaRPr>
          </a:p>
          <a:p>
            <a:pPr lvl="1" eaLnBrk="1" hangingPunct="1"/>
            <a:r>
              <a:rPr lang="en-US" sz="2800">
                <a:latin typeface="Helvetica Neue" pitchFamily="-107" charset="0"/>
                <a:cs typeface="Arial" pitchFamily="-107" charset="0"/>
              </a:rPr>
              <a:t>A market situation in which the actions of one firm have an impact on the price and output of its competitors.</a:t>
            </a:r>
          </a:p>
          <a:p>
            <a:pPr lvl="1" eaLnBrk="1" hangingPunct="1"/>
            <a:r>
              <a:rPr lang="en-US" sz="2800">
                <a:latin typeface="Helvetica Neue" pitchFamily="-107" charset="0"/>
                <a:cs typeface="Arial" pitchFamily="-107" charset="0"/>
              </a:rPr>
              <a:t>AT-Phone’</a:t>
            </a:r>
            <a:r>
              <a:rPr lang="en-US" altLang="ja-JP" sz="2800">
                <a:latin typeface="Helvetica Neue" pitchFamily="-107" charset="0"/>
                <a:cs typeface="Arial" pitchFamily="-107" charset="0"/>
              </a:rPr>
              <a:t>s response depends on the actions of Horizon, and Horizon’s response depends on the actions of AT-Phone.</a:t>
            </a:r>
          </a:p>
          <a:p>
            <a:pPr lvl="1" eaLnBrk="1" hangingPunct="1"/>
            <a:r>
              <a:rPr lang="en-US" sz="2800">
                <a:latin typeface="Helvetica Neue" pitchFamily="-107" charset="0"/>
                <a:cs typeface="Arial" pitchFamily="-107" charset="0"/>
              </a:rPr>
              <a:t>Note the difference between </a:t>
            </a:r>
            <a:r>
              <a:rPr lang="en-US" sz="2800" i="1">
                <a:latin typeface="Helvetica Neue" pitchFamily="-107" charset="0"/>
                <a:cs typeface="Arial" pitchFamily="-107" charset="0"/>
              </a:rPr>
              <a:t>interdependence</a:t>
            </a:r>
            <a:r>
              <a:rPr lang="en-US" sz="2800">
                <a:latin typeface="Helvetica Neue" pitchFamily="-107" charset="0"/>
                <a:cs typeface="Arial" pitchFamily="-107" charset="0"/>
              </a:rPr>
              <a:t> and </a:t>
            </a:r>
            <a:r>
              <a:rPr lang="en-US" sz="2800" i="1">
                <a:latin typeface="Helvetica Neue" pitchFamily="-107" charset="0"/>
                <a:cs typeface="Arial" pitchFamily="-107" charset="0"/>
              </a:rPr>
              <a:t>independence</a:t>
            </a:r>
            <a:r>
              <a:rPr lang="en-US" sz="2800">
                <a:latin typeface="Helvetica Neue"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Nash </a:t>
            </a:r>
            <a:r>
              <a:rPr lang="en-US" dirty="0" smtClean="0">
                <a:latin typeface="Helvetica Neue" pitchFamily="-107" charset="0"/>
                <a:cs typeface="Arial" pitchFamily="-107" charset="0"/>
              </a:rPr>
              <a:t>Equilibrium</a:t>
            </a:r>
            <a:endParaRPr lang="en-US" dirty="0">
              <a:latin typeface="Helvetica Neue" pitchFamily="-107" charset="0"/>
              <a:cs typeface="Arial" pitchFamily="-107" charset="0"/>
            </a:endParaRPr>
          </a:p>
        </p:txBody>
      </p:sp>
      <p:sp>
        <p:nvSpPr>
          <p:cNvPr id="2867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Each decision maker is choosing the best response to what the other decision maker has chosen.</a:t>
            </a:r>
          </a:p>
          <a:p>
            <a:pPr eaLnBrk="1" hangingPunct="1"/>
            <a:r>
              <a:rPr lang="en-US" sz="3200" dirty="0">
                <a:latin typeface="Helvetica Neue" pitchFamily="-107" charset="0"/>
                <a:cs typeface="Arial" pitchFamily="-107" charset="0"/>
              </a:rPr>
              <a:t>In a Nash equilibrium, all economic decision makers opt to keep the status quo.</a:t>
            </a:r>
          </a:p>
          <a:p>
            <a:pPr eaLnBrk="1" hangingPunct="1"/>
            <a:r>
              <a:rPr lang="en-US" sz="3200" dirty="0">
                <a:latin typeface="Helvetica Neue" pitchFamily="-107" charset="0"/>
                <a:cs typeface="Arial" pitchFamily="-107" charset="0"/>
              </a:rPr>
              <a:t>This means that there is no incentive for either decision maker to change what he or she is doing.</a:t>
            </a:r>
          </a:p>
          <a:p>
            <a:pPr eaLnBrk="1" hangingPunct="1"/>
            <a:endParaRPr lang="en-US" sz="32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54013" y="-93663"/>
            <a:ext cx="8229600" cy="904876"/>
          </a:xfrm>
        </p:spPr>
        <p:txBody>
          <a:bodyPr/>
          <a:lstStyle/>
          <a:p>
            <a:r>
              <a:rPr lang="en-US">
                <a:latin typeface="Helvetica Neue" pitchFamily="-107" charset="0"/>
              </a:rPr>
              <a:t>Cell Phone Market</a:t>
            </a:r>
            <a:r>
              <a:rPr lang="en-US"/>
              <a:t>—</a:t>
            </a:r>
            <a:r>
              <a:rPr lang="en-US">
                <a:latin typeface="Helvetica Neue" pitchFamily="-107" charset="0"/>
              </a:rPr>
              <a:t>4 </a:t>
            </a:r>
          </a:p>
        </p:txBody>
      </p:sp>
      <p:sp>
        <p:nvSpPr>
          <p:cNvPr id="44034" name="Content Placeholder 2"/>
          <p:cNvSpPr>
            <a:spLocks noGrp="1"/>
          </p:cNvSpPr>
          <p:nvPr>
            <p:ph idx="1"/>
          </p:nvPr>
        </p:nvSpPr>
        <p:spPr>
          <a:xfrm>
            <a:off x="457200" y="1106488"/>
            <a:ext cx="8229600" cy="3228975"/>
          </a:xfrm>
        </p:spPr>
        <p:txBody>
          <a:bodyPr/>
          <a:lstStyle/>
          <a:p>
            <a:r>
              <a:rPr lang="en-US" sz="3200"/>
              <a:t>Duopoly outcome</a:t>
            </a:r>
            <a:r>
              <a:rPr lang="en-US" sz="2800"/>
              <a:t>:</a:t>
            </a:r>
          </a:p>
          <a:p>
            <a:pPr lvl="1"/>
            <a:r>
              <a:rPr lang="en-US" sz="2800"/>
              <a:t>Suppose these firm choose what prices to charge. What is the Nash equilibrium?</a:t>
            </a:r>
          </a:p>
        </p:txBody>
      </p:sp>
      <p:graphicFrame>
        <p:nvGraphicFramePr>
          <p:cNvPr id="5" name="Table 4"/>
          <p:cNvGraphicFramePr>
            <a:graphicFrameLocks noGrp="1"/>
          </p:cNvGraphicFramePr>
          <p:nvPr>
            <p:extLst>
              <p:ext uri="{D42A27DB-BD31-4B8C-83A1-F6EECF244321}">
                <p14:modId xmlns:p14="http://schemas.microsoft.com/office/powerpoint/2010/main" val="1936113239"/>
              </p:ext>
            </p:extLst>
          </p:nvPr>
        </p:nvGraphicFramePr>
        <p:xfrm>
          <a:off x="1022350" y="2878138"/>
          <a:ext cx="6499225" cy="3657600"/>
        </p:xfrm>
        <a:graphic>
          <a:graphicData uri="http://schemas.openxmlformats.org/drawingml/2006/table">
            <a:tbl>
              <a:tblPr/>
              <a:tblGrid>
                <a:gridCol w="2065338"/>
                <a:gridCol w="1936750"/>
                <a:gridCol w="2497137"/>
              </a:tblGrid>
              <a:tr h="1096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Price/Month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Number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Customers (Q)</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 = P × Q</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a:t>
                      </a:r>
                    </a:p>
                  </a:txBody>
                  <a:tcPr marL="68594" marR="6859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600</a:t>
                      </a:r>
                    </a:p>
                  </a:txBody>
                  <a:tcPr marL="68594" marR="68594"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54,000</a:t>
                      </a:r>
                    </a:p>
                  </a:txBody>
                  <a:tcPr marL="68594" marR="68594"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800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1,100</a:t>
                      </a:r>
                    </a:p>
                  </a:txBody>
                  <a:tcPr marL="68594" marR="68594"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94" marR="68594"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1,200</a:t>
                      </a:r>
                    </a:p>
                  </a:txBody>
                  <a:tcPr marL="68594" marR="68594"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94" marR="68594"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reeform 1" descr="First click:  Crosses out $90.&#13;"/>
          <p:cNvSpPr>
            <a:spLocks/>
          </p:cNvSpPr>
          <p:nvPr/>
        </p:nvSpPr>
        <p:spPr bwMode="auto">
          <a:xfrm>
            <a:off x="1652588" y="4173538"/>
            <a:ext cx="5589587" cy="14287"/>
          </a:xfrm>
          <a:custGeom>
            <a:avLst/>
            <a:gdLst>
              <a:gd name="T0" fmla="*/ 0 w 5589639"/>
              <a:gd name="T1" fmla="*/ 0 h 14748"/>
              <a:gd name="T2" fmla="*/ 5589379 w 5589639"/>
              <a:gd name="T3" fmla="*/ 12582 h 14748"/>
              <a:gd name="T4" fmla="*/ 0 60000 65536"/>
              <a:gd name="T5" fmla="*/ 0 60000 65536"/>
            </a:gdLst>
            <a:ahLst/>
            <a:cxnLst>
              <a:cxn ang="T4">
                <a:pos x="T0" y="T1"/>
              </a:cxn>
              <a:cxn ang="T5">
                <a:pos x="T2" y="T3"/>
              </a:cxn>
            </a:cxnLst>
            <a:rect l="0" t="0" r="r" b="b"/>
            <a:pathLst>
              <a:path w="5589639" h="14748">
                <a:moveTo>
                  <a:pt x="0" y="0"/>
                </a:moveTo>
                <a:lnTo>
                  <a:pt x="5589639" y="14748"/>
                </a:lnTo>
              </a:path>
            </a:pathLst>
          </a:custGeom>
          <a:noFill/>
          <a:ln w="50800" cap="flat" cmpd="sng">
            <a:solidFill>
              <a:srgbClr val="FF0000"/>
            </a:solidFill>
            <a:prstDash val="solid"/>
            <a:round/>
            <a:headEnd/>
            <a:tailEnd/>
          </a:ln>
          <a:effectLst>
            <a:outerShdw blurRad="25400" dist="23000" sx="999" sy="999" rotWithShape="0">
              <a:srgbClr val="000000"/>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7" name="Freeform 6" descr="Second click: Crosses out $75.&#13;"/>
          <p:cNvSpPr>
            <a:spLocks/>
          </p:cNvSpPr>
          <p:nvPr/>
        </p:nvSpPr>
        <p:spPr bwMode="auto">
          <a:xfrm>
            <a:off x="1612900" y="4513263"/>
            <a:ext cx="5589588" cy="15875"/>
          </a:xfrm>
          <a:custGeom>
            <a:avLst/>
            <a:gdLst>
              <a:gd name="T0" fmla="*/ 0 w 5589639"/>
              <a:gd name="T1" fmla="*/ 0 h 14748"/>
              <a:gd name="T2" fmla="*/ 5589384 w 5589639"/>
              <a:gd name="T3" fmla="*/ 21313 h 14748"/>
              <a:gd name="T4" fmla="*/ 0 60000 65536"/>
              <a:gd name="T5" fmla="*/ 0 60000 65536"/>
            </a:gdLst>
            <a:ahLst/>
            <a:cxnLst>
              <a:cxn ang="T4">
                <a:pos x="T0" y="T1"/>
              </a:cxn>
              <a:cxn ang="T5">
                <a:pos x="T2" y="T3"/>
              </a:cxn>
            </a:cxnLst>
            <a:rect l="0" t="0" r="r" b="b"/>
            <a:pathLst>
              <a:path w="5589639" h="14748">
                <a:moveTo>
                  <a:pt x="0" y="0"/>
                </a:moveTo>
                <a:lnTo>
                  <a:pt x="5589639" y="14748"/>
                </a:lnTo>
              </a:path>
            </a:pathLst>
          </a:custGeom>
          <a:noFill/>
          <a:ln w="50800" cap="flat" cmpd="sng">
            <a:solidFill>
              <a:srgbClr val="FF0000"/>
            </a:solidFill>
            <a:prstDash val="solid"/>
            <a:round/>
            <a:headEnd/>
            <a:tailEnd/>
          </a:ln>
          <a:effectLst>
            <a:outerShdw blurRad="25400" dist="23000" sx="999" sy="999" rotWithShape="0">
              <a:srgbClr val="000000"/>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8" name="Freeform 7" descr="Third click: Crosses out $15.&#13;"/>
          <p:cNvSpPr>
            <a:spLocks/>
          </p:cNvSpPr>
          <p:nvPr/>
        </p:nvSpPr>
        <p:spPr bwMode="auto">
          <a:xfrm>
            <a:off x="1662113" y="5965825"/>
            <a:ext cx="5589587" cy="15875"/>
          </a:xfrm>
          <a:custGeom>
            <a:avLst/>
            <a:gdLst>
              <a:gd name="T0" fmla="*/ 0 w 5589639"/>
              <a:gd name="T1" fmla="*/ 0 h 14748"/>
              <a:gd name="T2" fmla="*/ 5589379 w 5589639"/>
              <a:gd name="T3" fmla="*/ 21313 h 14748"/>
              <a:gd name="T4" fmla="*/ 0 60000 65536"/>
              <a:gd name="T5" fmla="*/ 0 60000 65536"/>
            </a:gdLst>
            <a:ahLst/>
            <a:cxnLst>
              <a:cxn ang="T4">
                <a:pos x="T0" y="T1"/>
              </a:cxn>
              <a:cxn ang="T5">
                <a:pos x="T2" y="T3"/>
              </a:cxn>
            </a:cxnLst>
            <a:rect l="0" t="0" r="r" b="b"/>
            <a:pathLst>
              <a:path w="5589639" h="14748">
                <a:moveTo>
                  <a:pt x="0" y="0"/>
                </a:moveTo>
                <a:lnTo>
                  <a:pt x="5589639" y="14748"/>
                </a:lnTo>
              </a:path>
            </a:pathLst>
          </a:custGeom>
          <a:noFill/>
          <a:ln w="50800" cap="flat" cmpd="sng">
            <a:solidFill>
              <a:srgbClr val="FF0000"/>
            </a:solidFill>
            <a:prstDash val="solid"/>
            <a:round/>
            <a:headEnd/>
            <a:tailEnd/>
          </a:ln>
          <a:effectLst>
            <a:outerShdw blurRad="25400" dist="23000" sx="999" sy="999" rotWithShape="0">
              <a:srgbClr val="000000"/>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10" name="Rectangle 9" descr="Fourth click: Boxes solution.&#13;"/>
          <p:cNvSpPr>
            <a:spLocks noChangeArrowheads="1"/>
          </p:cNvSpPr>
          <p:nvPr/>
        </p:nvSpPr>
        <p:spPr bwMode="auto">
          <a:xfrm>
            <a:off x="1017588" y="6172200"/>
            <a:ext cx="6503987" cy="371475"/>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54013" y="-93663"/>
            <a:ext cx="8229600" cy="904876"/>
          </a:xfrm>
        </p:spPr>
        <p:txBody>
          <a:bodyPr/>
          <a:lstStyle/>
          <a:p>
            <a:r>
              <a:rPr lang="en-US">
                <a:latin typeface="Helvetica Neue" pitchFamily="-107" charset="0"/>
              </a:rPr>
              <a:t>Cell Phone Market</a:t>
            </a:r>
            <a:r>
              <a:rPr lang="en-US"/>
              <a:t>—</a:t>
            </a:r>
            <a:r>
              <a:rPr lang="en-US">
                <a:latin typeface="Helvetica Neue" pitchFamily="-107" charset="0"/>
              </a:rPr>
              <a:t>5 </a:t>
            </a:r>
          </a:p>
        </p:txBody>
      </p:sp>
      <p:sp>
        <p:nvSpPr>
          <p:cNvPr id="46082" name="Content Placeholder 2"/>
          <p:cNvSpPr>
            <a:spLocks noGrp="1"/>
          </p:cNvSpPr>
          <p:nvPr>
            <p:ph idx="1"/>
          </p:nvPr>
        </p:nvSpPr>
        <p:spPr>
          <a:xfrm>
            <a:off x="457200" y="1106488"/>
            <a:ext cx="8229600" cy="3228975"/>
          </a:xfrm>
        </p:spPr>
        <p:txBody>
          <a:bodyPr/>
          <a:lstStyle/>
          <a:p>
            <a:r>
              <a:rPr lang="en-US" sz="3200"/>
              <a:t>Duopoly outcome</a:t>
            </a:r>
            <a:r>
              <a:rPr lang="en-US" sz="2800"/>
              <a:t>:</a:t>
            </a:r>
          </a:p>
          <a:p>
            <a:pPr lvl="1"/>
            <a:r>
              <a:rPr lang="en-US" sz="2800"/>
              <a:t>How many customers will each firm serve? What price will each firm charge?</a:t>
            </a:r>
          </a:p>
        </p:txBody>
      </p:sp>
      <p:graphicFrame>
        <p:nvGraphicFramePr>
          <p:cNvPr id="5" name="Table 4"/>
          <p:cNvGraphicFramePr>
            <a:graphicFrameLocks noGrp="1"/>
          </p:cNvGraphicFramePr>
          <p:nvPr>
            <p:extLst>
              <p:ext uri="{D42A27DB-BD31-4B8C-83A1-F6EECF244321}">
                <p14:modId xmlns:p14="http://schemas.microsoft.com/office/powerpoint/2010/main" val="1415528723"/>
              </p:ext>
            </p:extLst>
          </p:nvPr>
        </p:nvGraphicFramePr>
        <p:xfrm>
          <a:off x="422275" y="2728913"/>
          <a:ext cx="8299450" cy="3903663"/>
        </p:xfrm>
        <a:graphic>
          <a:graphicData uri="http://schemas.openxmlformats.org/drawingml/2006/table">
            <a:tbl>
              <a:tblPr/>
              <a:tblGrid>
                <a:gridCol w="2636838"/>
                <a:gridCol w="2473325"/>
                <a:gridCol w="3189287"/>
              </a:tblGrid>
              <a:tr h="1169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Price/Month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(P)</a:t>
                      </a:r>
                    </a:p>
                  </a:txBody>
                  <a:tcPr marL="68590" marR="6859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Number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Customers (Q)</a:t>
                      </a:r>
                    </a:p>
                  </a:txBody>
                  <a:tcPr marL="68590" marR="6859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TR = P × Q</a:t>
                      </a:r>
                    </a:p>
                  </a:txBody>
                  <a:tcPr marL="68590" marR="6859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a:t>
                      </a:r>
                    </a:p>
                  </a:txBody>
                  <a:tcPr marL="68590" marR="6859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600</a:t>
                      </a:r>
                    </a:p>
                  </a:txBody>
                  <a:tcPr marL="68590" marR="6859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54,000</a:t>
                      </a:r>
                    </a:p>
                  </a:txBody>
                  <a:tcPr marL="68590" marR="6859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75</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700</a:t>
                      </a:r>
                    </a:p>
                  </a:txBody>
                  <a:tcPr marL="68590" marR="6859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52,500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60</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800</a:t>
                      </a:r>
                    </a:p>
                  </a:txBody>
                  <a:tcPr marL="68590" marR="6859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48,000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45</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900</a:t>
                      </a:r>
                    </a:p>
                  </a:txBody>
                  <a:tcPr marL="68590" marR="6859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40,500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1,000</a:t>
                      </a:r>
                    </a:p>
                  </a:txBody>
                  <a:tcPr marL="68590" marR="6859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30,000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1,100</a:t>
                      </a:r>
                    </a:p>
                  </a:txBody>
                  <a:tcPr marL="68590" marR="6859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16,500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68590" marR="6859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1,200</a:t>
                      </a:r>
                    </a:p>
                  </a:txBody>
                  <a:tcPr marL="68590" marR="6859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0</a:t>
                      </a:r>
                    </a:p>
                  </a:txBody>
                  <a:tcPr marL="68590" marR="6859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descr="Boxes solution.&#13;"/>
          <p:cNvSpPr>
            <a:spLocks noChangeArrowheads="1"/>
          </p:cNvSpPr>
          <p:nvPr/>
        </p:nvSpPr>
        <p:spPr bwMode="auto">
          <a:xfrm>
            <a:off x="422275" y="4667250"/>
            <a:ext cx="8316913" cy="4572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8738" y="9525"/>
            <a:ext cx="9040812" cy="815975"/>
          </a:xfrm>
        </p:spPr>
        <p:txBody>
          <a:bodyPr/>
          <a:lstStyle/>
          <a:p>
            <a:r>
              <a:rPr lang="en-US" sz="4000">
                <a:latin typeface="Helvetica Neue" pitchFamily="-107" charset="0"/>
              </a:rPr>
              <a:t>Competition, Duopoly, Monopoly</a:t>
            </a:r>
          </a:p>
        </p:txBody>
      </p:sp>
      <p:graphicFrame>
        <p:nvGraphicFramePr>
          <p:cNvPr id="5" name="Table 4"/>
          <p:cNvGraphicFramePr>
            <a:graphicFrameLocks noGrp="1"/>
          </p:cNvGraphicFramePr>
          <p:nvPr>
            <p:extLst>
              <p:ext uri="{D42A27DB-BD31-4B8C-83A1-F6EECF244321}">
                <p14:modId xmlns:p14="http://schemas.microsoft.com/office/powerpoint/2010/main" val="1854153712"/>
              </p:ext>
            </p:extLst>
          </p:nvPr>
        </p:nvGraphicFramePr>
        <p:xfrm>
          <a:off x="0" y="884238"/>
          <a:ext cx="9144000" cy="5727702"/>
        </p:xfrm>
        <a:graphic>
          <a:graphicData uri="http://schemas.openxmlformats.org/drawingml/2006/table">
            <a:tbl>
              <a:tblPr/>
              <a:tblGrid>
                <a:gridCol w="2286000"/>
                <a:gridCol w="1987550"/>
                <a:gridCol w="2584450"/>
                <a:gridCol w="2286000"/>
              </a:tblGrid>
              <a:tr h="754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Competitive Markets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Duopoly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Monopoly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544513">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400" b="1" dirty="0" smtClean="0">
                          <a:solidFill>
                            <a:srgbClr val="1492C7"/>
                          </a:solidFill>
                          <a:latin typeface="Arial" pitchFamily="-107" charset="0"/>
                          <a:cs typeface="Arial" pitchFamily="-107" charset="0"/>
                        </a:rPr>
                        <a:t>Price</a:t>
                      </a: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$0</a:t>
                      </a:r>
                    </a:p>
                  </a:txBody>
                  <a:tcPr marL="68586" marR="68586"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$0 - $90</a:t>
                      </a:r>
                    </a:p>
                  </a:txBody>
                  <a:tcPr marL="68586" marR="68586"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$90</a:t>
                      </a: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5603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392C8"/>
                          </a:solidFill>
                          <a:effectLst/>
                          <a:latin typeface="Arial" charset="0"/>
                          <a:ea typeface="Arial" charset="0"/>
                          <a:cs typeface="Arial" charset="0"/>
                        </a:rPr>
                        <a:t>Output </a:t>
                      </a:r>
                      <a:endParaRPr kumimoji="0" lang="en-US" sz="2200" b="0" i="0" u="none" strike="noStrike" cap="none" normalizeH="0" baseline="0" dirty="0">
                        <a:ln>
                          <a:noFill/>
                        </a:ln>
                        <a:solidFill>
                          <a:srgbClr val="1392C8"/>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1,200</a:t>
                      </a:r>
                    </a:p>
                  </a:txBody>
                  <a:tcPr marL="68586" marR="6858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600-1,200</a:t>
                      </a:r>
                    </a:p>
                  </a:txBody>
                  <a:tcPr marL="68586" marR="6858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600</a:t>
                      </a: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731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392C8"/>
                          </a:solidFill>
                          <a:effectLst/>
                          <a:latin typeface="Arial" charset="0"/>
                          <a:ea typeface="Arial" charset="0"/>
                          <a:cs typeface="Arial" charset="0"/>
                        </a:rPr>
                        <a:t>Socially Efficient?</a:t>
                      </a:r>
                      <a:endParaRPr kumimoji="0" lang="en-US" sz="2200" b="0" i="0" u="none" strike="noStrike" cap="none" normalizeH="0" baseline="0" dirty="0">
                        <a:ln>
                          <a:noFill/>
                        </a:ln>
                        <a:solidFill>
                          <a:srgbClr val="1392C8"/>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Yes</a:t>
                      </a:r>
                    </a:p>
                  </a:txBody>
                  <a:tcPr marL="68586" marR="6858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Only when P = $0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Q = 1,200</a:t>
                      </a:r>
                    </a:p>
                  </a:txBody>
                  <a:tcPr marL="68586" marR="6858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No</a:t>
                      </a: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13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392C8"/>
                          </a:solidFill>
                          <a:effectLst/>
                          <a:latin typeface="Arial" charset="0"/>
                          <a:ea typeface="Arial" charset="0"/>
                          <a:cs typeface="Arial" charset="0"/>
                        </a:rPr>
                        <a:t>Explanation</a:t>
                      </a:r>
                      <a:endParaRPr kumimoji="0" lang="en-US" sz="2200" b="0" i="0" u="none" strike="noStrike" cap="none" normalizeH="0" baseline="0" dirty="0">
                        <a:ln>
                          <a:noFill/>
                        </a:ln>
                        <a:solidFill>
                          <a:srgbClr val="1392C8"/>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Since the marginal cost of providing cell phone service is zero, the price is eventually driven to zero.</a:t>
                      </a:r>
                    </a:p>
                  </a:txBody>
                  <a:tcPr marL="68586" marR="68586"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Each firm is mutually interdependent and adopts a strategy based on the actions of its rival. </a:t>
                      </a:r>
                    </a:p>
                  </a:txBody>
                  <a:tcPr marL="68586" marR="68586"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The monopolist is free to choose the profit-maximizing output. In this example, it maximizes its total revenue.</a:t>
                      </a: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Oligopoly with More than Two Firms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9699"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Suppose a third firm enters the market, builds a new cell tower, and increases supply.</a:t>
            </a:r>
          </a:p>
          <a:p>
            <a:pPr eaLnBrk="1" hangingPunct="1"/>
            <a:r>
              <a:rPr lang="en-US" sz="3200" dirty="0">
                <a:latin typeface="Helvetica Neue" pitchFamily="-107" charset="0"/>
                <a:cs typeface="Arial" pitchFamily="-107" charset="0"/>
              </a:rPr>
              <a:t>Two effects:</a:t>
            </a:r>
          </a:p>
          <a:p>
            <a:pPr lvl="1" eaLnBrk="1" hangingPunct="1"/>
            <a:r>
              <a:rPr lang="en-US" sz="2800" b="1" dirty="0" smtClean="0">
                <a:solidFill>
                  <a:srgbClr val="1492C7"/>
                </a:solidFill>
                <a:latin typeface="Arial" pitchFamily="-107" charset="0"/>
                <a:cs typeface="Arial" pitchFamily="-107" charset="0"/>
              </a:rPr>
              <a:t>Price effect: </a:t>
            </a:r>
            <a:r>
              <a:rPr lang="en-US" sz="2800" dirty="0" smtClean="0">
                <a:latin typeface="Helvetica Neue" pitchFamily="-107" charset="0"/>
                <a:cs typeface="Arial" pitchFamily="-107" charset="0"/>
              </a:rPr>
              <a:t>reflects how a change in price affects the firm’s revenue</a:t>
            </a:r>
          </a:p>
          <a:p>
            <a:pPr lvl="1" eaLnBrk="1" hangingPunct="1"/>
            <a:r>
              <a:rPr lang="en-US" sz="2800" b="1" dirty="0" smtClean="0">
                <a:solidFill>
                  <a:srgbClr val="1492C7"/>
                </a:solidFill>
                <a:latin typeface="Arial" pitchFamily="-107" charset="0"/>
                <a:cs typeface="Arial" pitchFamily="-107" charset="0"/>
              </a:rPr>
              <a:t>Output effect: </a:t>
            </a:r>
            <a:r>
              <a:rPr lang="en-US" sz="2800" dirty="0" smtClean="0">
                <a:latin typeface="Helvetica Neue" pitchFamily="-107" charset="0"/>
                <a:cs typeface="Arial" pitchFamily="-107" charset="0"/>
              </a:rPr>
              <a:t>occurs when a change in price effects the number of customers</a:t>
            </a: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A Beautiful Mind</a:t>
            </a:r>
            <a:endParaRPr lang="en-US">
              <a:latin typeface="Arial" pitchFamily="-107" charset="0"/>
              <a:cs typeface="Arial" pitchFamily="-107" charset="0"/>
            </a:endParaRPr>
          </a:p>
        </p:txBody>
      </p:sp>
      <p:sp>
        <p:nvSpPr>
          <p:cNvPr id="15362" name="Content Placeholder 2"/>
          <p:cNvSpPr>
            <a:spLocks noGrp="1"/>
          </p:cNvSpPr>
          <p:nvPr>
            <p:ph idx="1"/>
          </p:nvPr>
        </p:nvSpPr>
        <p:spPr>
          <a:xfrm>
            <a:off x="457200" y="1712913"/>
            <a:ext cx="8229600" cy="4895850"/>
          </a:xfrm>
        </p:spPr>
        <p:txBody>
          <a:bodyPr/>
          <a:lstStyle/>
          <a:p>
            <a:pPr>
              <a:buFontTx/>
              <a:buChar char="•"/>
            </a:pPr>
            <a:r>
              <a:rPr lang="en-US" sz="2800">
                <a:latin typeface="Arial" pitchFamily="-107" charset="0"/>
                <a:cs typeface="Arial" pitchFamily="-107" charset="0"/>
              </a:rPr>
              <a:t>Game theory</a:t>
            </a:r>
          </a:p>
        </p:txBody>
      </p:sp>
      <p:pic>
        <p:nvPicPr>
          <p:cNvPr id="15363" name="Picture 4" descr="Tip #472: Game Theory in A Beautiful Mind">
            <a:hlinkClick r:id="rId3"/>
          </p:cNvPr>
          <p:cNvPicPr>
            <a:picLocks noChangeAspect="1"/>
          </p:cNvPicPr>
          <p:nvPr/>
        </p:nvPicPr>
        <p:blipFill>
          <a:blip r:embed="rId4"/>
          <a:srcRect l="20306" t="18303" r="22078" b="25455"/>
          <a:stretch>
            <a:fillRect/>
          </a:stretch>
        </p:blipFill>
        <p:spPr bwMode="auto">
          <a:xfrm>
            <a:off x="3797300" y="31464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Oligopoly with More than Two Firms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5603" name="Content Placeholder 2"/>
          <p:cNvSpPr>
            <a:spLocks noGrp="1"/>
          </p:cNvSpPr>
          <p:nvPr>
            <p:ph idx="1"/>
          </p:nvPr>
        </p:nvSpPr>
        <p:spPr>
          <a:xfrm>
            <a:off x="457200" y="1541463"/>
            <a:ext cx="8435975" cy="4895850"/>
          </a:xfrm>
        </p:spPr>
        <p:txBody>
          <a:bodyPr/>
          <a:lstStyle/>
          <a:p>
            <a:pPr eaLnBrk="1" hangingPunct="1"/>
            <a:r>
              <a:rPr lang="en-US" sz="3200">
                <a:latin typeface="Helvetica Neue" pitchFamily="-107" charset="0"/>
                <a:cs typeface="Arial" pitchFamily="-107" charset="0"/>
              </a:rPr>
              <a:t>Why then is it harder to maintain a cartel as the number of firms increases?</a:t>
            </a:r>
          </a:p>
          <a:p>
            <a:pPr lvl="1" eaLnBrk="1" hangingPunct="1"/>
            <a:r>
              <a:rPr lang="en-US" sz="2800">
                <a:latin typeface="Helvetica Neue" pitchFamily="-107" charset="0"/>
                <a:cs typeface="Arial" pitchFamily="-107" charset="0"/>
              </a:rPr>
              <a:t>The smaller the impact a cheater will have on the market price when it expands its output</a:t>
            </a:r>
          </a:p>
          <a:p>
            <a:pPr lvl="1" eaLnBrk="1" hangingPunct="1"/>
            <a:r>
              <a:rPr lang="en-US" sz="2800">
                <a:latin typeface="Helvetica Neue" pitchFamily="-107" charset="0"/>
                <a:cs typeface="Arial" pitchFamily="-107" charset="0"/>
              </a:rPr>
              <a:t>So price effect smaller relative to output effect</a:t>
            </a:r>
          </a:p>
          <a:p>
            <a:pPr lvl="1" eaLnBrk="1" hangingPunct="1"/>
            <a:r>
              <a:rPr lang="en-US" sz="2800">
                <a:latin typeface="Helvetica Neue" pitchFamily="-107" charset="0"/>
                <a:cs typeface="Arial" pitchFamily="-107" charset="0"/>
              </a:rPr>
              <a:t>Also, the firms are not all the same size.</a:t>
            </a:r>
          </a:p>
          <a:p>
            <a:pPr lvl="1" eaLnBrk="1" hangingPunct="1"/>
            <a:r>
              <a:rPr lang="en-US" sz="2800">
                <a:latin typeface="Helvetica Neue" pitchFamily="-107" charset="0"/>
                <a:cs typeface="Arial" pitchFamily="-107" charset="0"/>
              </a:rPr>
              <a:t>Cheating by smaller firms will have less of an impact than larger firms.</a:t>
            </a:r>
          </a:p>
          <a:p>
            <a:pPr lvl="1" eaLnBrk="1" hangingPunct="1"/>
            <a:endParaRPr lang="en-US" sz="2800">
              <a:latin typeface="Helvetica Neue" pitchFamily="-107" charset="0"/>
              <a:cs typeface="Arial" pitchFamily="-107" charset="0"/>
            </a:endParaRPr>
          </a:p>
          <a:p>
            <a:pPr lvl="1" eaLnBrk="1" hangingPunct="1"/>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the Real World: OPEC</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31747" name="Content Placeholder 2"/>
          <p:cNvSpPr>
            <a:spLocks noGrp="1"/>
          </p:cNvSpPr>
          <p:nvPr>
            <p:ph idx="1"/>
          </p:nvPr>
        </p:nvSpPr>
        <p:spPr>
          <a:xfrm>
            <a:off x="457200" y="1712913"/>
            <a:ext cx="8229600" cy="4895850"/>
          </a:xfrm>
        </p:spPr>
        <p:txBody>
          <a:bodyPr/>
          <a:lstStyle/>
          <a:p>
            <a:pPr eaLnBrk="1" hangingPunct="1"/>
            <a:r>
              <a:rPr lang="en-US" sz="2600">
                <a:latin typeface="Helvetica Neue" pitchFamily="-107" charset="0"/>
                <a:cs typeface="Arial" pitchFamily="-107" charset="0"/>
              </a:rPr>
              <a:t>12 member nations</a:t>
            </a:r>
          </a:p>
          <a:p>
            <a:pPr eaLnBrk="1" hangingPunct="1"/>
            <a:r>
              <a:rPr lang="en-US" sz="2600">
                <a:latin typeface="Helvetica Neue" pitchFamily="-107" charset="0"/>
                <a:cs typeface="Arial" pitchFamily="-107" charset="0"/>
              </a:rPr>
              <a:t>Controls almost 60 percent of the world’s known oil reserves</a:t>
            </a:r>
          </a:p>
          <a:p>
            <a:pPr eaLnBrk="1" hangingPunct="1"/>
            <a:r>
              <a:rPr lang="en-US" sz="2600">
                <a:latin typeface="Helvetica Neue" pitchFamily="-107" charset="0"/>
                <a:cs typeface="Arial" pitchFamily="-107" charset="0"/>
              </a:rPr>
              <a:t>One-third of the world’s crude production, giving the cartels</a:t>
            </a:r>
          </a:p>
          <a:p>
            <a:pPr eaLnBrk="1" hangingPunct="1"/>
            <a:r>
              <a:rPr lang="en-US" sz="2600">
                <a:latin typeface="Helvetica Neue" pitchFamily="-107" charset="0"/>
                <a:cs typeface="Arial" pitchFamily="-107" charset="0"/>
              </a:rPr>
              <a:t>Saudi Arabia, accounts for approximately 40 percent of OPEC’s reserves and production.</a:t>
            </a:r>
          </a:p>
        </p:txBody>
      </p:sp>
      <p:pic>
        <p:nvPicPr>
          <p:cNvPr id="5" name="Picture 4" descr="Outside view of an Organization of the Petroleum Exporting Countries building, or OPEC. On the building is an OPEC flag with the OPEC symbol against a solid, color background. Next to the flag is the OPEC symbol, which is the letters O P E and C that are highly stylized and resemble circles."/>
          <p:cNvPicPr>
            <a:picLocks noChangeAspect="1"/>
          </p:cNvPicPr>
          <p:nvPr/>
        </p:nvPicPr>
        <p:blipFill>
          <a:blip r:embed="rId3"/>
          <a:srcRect l="872" t="1754" r="1053" b="4119"/>
          <a:stretch>
            <a:fillRect/>
          </a:stretch>
        </p:blipFill>
        <p:spPr>
          <a:xfrm>
            <a:off x="3176766" y="4894634"/>
            <a:ext cx="2790468"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the Real World: OPEC</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5603" name="Content Placeholder 2"/>
          <p:cNvSpPr>
            <a:spLocks noGrp="1"/>
          </p:cNvSpPr>
          <p:nvPr>
            <p:ph idx="1"/>
          </p:nvPr>
        </p:nvSpPr>
        <p:spPr>
          <a:xfrm>
            <a:off x="457200" y="1712913"/>
            <a:ext cx="8229600" cy="4895850"/>
          </a:xfrm>
        </p:spPr>
        <p:txBody>
          <a:bodyPr/>
          <a:lstStyle/>
          <a:p>
            <a:pPr eaLnBrk="1" hangingPunct="1"/>
            <a:r>
              <a:rPr lang="en-US" sz="2800">
                <a:latin typeface="Helvetica Neue" pitchFamily="-107" charset="0"/>
                <a:cs typeface="Arial" pitchFamily="-107" charset="0"/>
              </a:rPr>
              <a:t>OPEC uses output rationing to maintain price.</a:t>
            </a:r>
          </a:p>
          <a:p>
            <a:pPr lvl="1" eaLnBrk="1" hangingPunct="1"/>
            <a:r>
              <a:rPr lang="en-US" sz="2800">
                <a:latin typeface="Helvetica Neue" pitchFamily="-107" charset="0"/>
                <a:cs typeface="Arial" pitchFamily="-107" charset="0"/>
              </a:rPr>
              <a:t>Determine total oil production, and each country assigned a quota</a:t>
            </a:r>
          </a:p>
          <a:p>
            <a:pPr eaLnBrk="1" hangingPunct="1"/>
            <a:r>
              <a:rPr lang="en-US" sz="2800">
                <a:latin typeface="Helvetica Neue" pitchFamily="-107" charset="0"/>
                <a:cs typeface="Arial" pitchFamily="-107" charset="0"/>
              </a:rPr>
              <a:t>Not always an effective cartel</a:t>
            </a:r>
          </a:p>
          <a:p>
            <a:pPr lvl="1" eaLnBrk="1" hangingPunct="1"/>
            <a:r>
              <a:rPr lang="en-US" sz="2800">
                <a:latin typeface="Helvetica Neue" pitchFamily="-107" charset="0"/>
                <a:cs typeface="Arial" pitchFamily="-107" charset="0"/>
              </a:rPr>
              <a:t>Some member countries produce over quota.</a:t>
            </a:r>
          </a:p>
          <a:p>
            <a:pPr eaLnBrk="1" hangingPunct="1"/>
            <a:r>
              <a:rPr lang="en-US" sz="2800">
                <a:latin typeface="Helvetica Neue" pitchFamily="-107" charset="0"/>
                <a:cs typeface="Arial" pitchFamily="-107" charset="0"/>
              </a:rPr>
              <a:t>OPEC’s market power fallen over time</a:t>
            </a:r>
          </a:p>
          <a:p>
            <a:pPr lvl="1" eaLnBrk="1" hangingPunct="1"/>
            <a:r>
              <a:rPr lang="en-US" sz="2800">
                <a:latin typeface="Helvetica Neue" pitchFamily="-107" charset="0"/>
                <a:cs typeface="Arial" pitchFamily="-107" charset="0"/>
              </a:rPr>
              <a:t>Increase in production by non-member countries</a:t>
            </a:r>
          </a:p>
          <a:p>
            <a:pPr lvl="1" eaLnBrk="1" hangingPunct="1"/>
            <a:r>
              <a:rPr lang="en-US" sz="2800">
                <a:latin typeface="Helvetica Neue" pitchFamily="-107" charset="0"/>
                <a:cs typeface="Arial" pitchFamily="-107" charset="0"/>
              </a:rPr>
              <a:t>Shale technology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7" charset="0"/>
              </a:rPr>
              <a:t>Practice What You Know</a:t>
            </a:r>
            <a:r>
              <a:rPr lang="en-US"/>
              <a:t>—</a:t>
            </a:r>
            <a:r>
              <a:rPr lang="en-US">
                <a:latin typeface="Helvetica Neue" pitchFamily="-107" charset="0"/>
              </a:rPr>
              <a:t>1 </a:t>
            </a:r>
          </a:p>
        </p:txBody>
      </p:sp>
      <p:sp>
        <p:nvSpPr>
          <p:cNvPr id="58370" name="Content Placeholder 2"/>
          <p:cNvSpPr>
            <a:spLocks noGrp="1"/>
          </p:cNvSpPr>
          <p:nvPr>
            <p:ph idx="4294967295"/>
          </p:nvPr>
        </p:nvSpPr>
        <p:spPr>
          <a:xfrm>
            <a:off x="273050" y="1712913"/>
            <a:ext cx="8696325" cy="4895850"/>
          </a:xfrm>
        </p:spPr>
        <p:txBody>
          <a:bodyPr/>
          <a:lstStyle/>
          <a:p>
            <a:pPr eaLnBrk="1" hangingPunct="1"/>
            <a:r>
              <a:rPr lang="en-US">
                <a:latin typeface="Helvetica Neue" pitchFamily="-107" charset="0"/>
              </a:rPr>
              <a:t>Which of the following is true about oligopoly?</a:t>
            </a:r>
          </a:p>
          <a:p>
            <a:pPr marL="971550" lvl="1" indent="-514350" eaLnBrk="1" hangingPunct="1">
              <a:buFont typeface="Calibri" pitchFamily="-107" charset="0"/>
              <a:buAutoNum type="alphaUcPeriod"/>
            </a:pPr>
            <a:r>
              <a:rPr lang="en-US">
                <a:latin typeface="Helvetica Neue" pitchFamily="-107" charset="0"/>
              </a:rPr>
              <a:t>Oligopolies are illegal in the United States.</a:t>
            </a:r>
          </a:p>
          <a:p>
            <a:pPr marL="971550" lvl="1" indent="-514350" eaLnBrk="1" hangingPunct="1">
              <a:buFont typeface="Calibri" pitchFamily="-107" charset="0"/>
              <a:buAutoNum type="alphaUcPeriod"/>
            </a:pPr>
            <a:r>
              <a:rPr lang="en-US">
                <a:latin typeface="Helvetica Neue" pitchFamily="-107" charset="0"/>
              </a:rPr>
              <a:t>All oligopoly industries will try to collude.</a:t>
            </a:r>
          </a:p>
          <a:p>
            <a:pPr marL="971550" lvl="1" indent="-514350" eaLnBrk="1" hangingPunct="1">
              <a:buFont typeface="Calibri" pitchFamily="-107" charset="0"/>
              <a:buAutoNum type="alphaUcPeriod"/>
            </a:pPr>
            <a:r>
              <a:rPr lang="en-US">
                <a:latin typeface="Helvetica Neue" pitchFamily="-107" charset="0"/>
              </a:rPr>
              <a:t>Oligopoly industries generally have a high concentration ratio.</a:t>
            </a:r>
          </a:p>
          <a:p>
            <a:pPr marL="971550" lvl="1" indent="-514350" eaLnBrk="1" hangingPunct="1">
              <a:buFont typeface="Calibri" pitchFamily="-107" charset="0"/>
              <a:buAutoNum type="alphaUcPeriod"/>
            </a:pPr>
            <a:r>
              <a:rPr lang="en-US">
                <a:latin typeface="Helvetica Neue" pitchFamily="-107" charset="0"/>
              </a:rPr>
              <a:t>Firms in an oligopoly act independently from other firms in the oligopoly.</a:t>
            </a:r>
          </a:p>
        </p:txBody>
      </p:sp>
      <p:sp>
        <p:nvSpPr>
          <p:cNvPr id="4" name="Rectangle 3" descr="Correct answer: C, Oligopoly industries generally have a high concentration ratio."/>
          <p:cNvSpPr>
            <a:spLocks noChangeArrowheads="1"/>
          </p:cNvSpPr>
          <p:nvPr/>
        </p:nvSpPr>
        <p:spPr bwMode="auto">
          <a:xfrm>
            <a:off x="688975" y="4584700"/>
            <a:ext cx="8280400" cy="1076325"/>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7" charset="0"/>
              </a:rPr>
              <a:t>Practice What You Know</a:t>
            </a:r>
            <a:r>
              <a:rPr lang="en-US"/>
              <a:t>—</a:t>
            </a:r>
            <a:r>
              <a:rPr lang="en-US">
                <a:latin typeface="Helvetica Neue" pitchFamily="-107" charset="0"/>
              </a:rPr>
              <a:t>2 </a:t>
            </a:r>
          </a:p>
        </p:txBody>
      </p:sp>
      <p:sp>
        <p:nvSpPr>
          <p:cNvPr id="60418" name="Content Placeholder 2"/>
          <p:cNvSpPr>
            <a:spLocks noGrp="1"/>
          </p:cNvSpPr>
          <p:nvPr>
            <p:ph idx="4294967295"/>
          </p:nvPr>
        </p:nvSpPr>
        <p:spPr>
          <a:xfrm>
            <a:off x="273050" y="1712913"/>
            <a:ext cx="8696325" cy="4895850"/>
          </a:xfrm>
        </p:spPr>
        <p:txBody>
          <a:bodyPr/>
          <a:lstStyle/>
          <a:p>
            <a:pPr eaLnBrk="1" hangingPunct="1"/>
            <a:r>
              <a:rPr lang="en-US">
                <a:latin typeface="Helvetica Neue" pitchFamily="-107" charset="0"/>
              </a:rPr>
              <a:t>Why do cartel deals tend not to last?</a:t>
            </a:r>
          </a:p>
          <a:p>
            <a:pPr marL="971550" lvl="1" indent="-514350" eaLnBrk="1" hangingPunct="1">
              <a:buFont typeface="Calibri" pitchFamily="-107" charset="0"/>
              <a:buAutoNum type="alphaUcPeriod"/>
            </a:pPr>
            <a:r>
              <a:rPr lang="en-US">
                <a:latin typeface="Helvetica Neue" pitchFamily="-107" charset="0"/>
              </a:rPr>
              <a:t>Each firm in the cartel has an incentive to be uncooperative and defect from the cartel agreement.</a:t>
            </a:r>
          </a:p>
          <a:p>
            <a:pPr marL="971550" lvl="1" indent="-514350" eaLnBrk="1" hangingPunct="1">
              <a:buFont typeface="Calibri" pitchFamily="-107" charset="0"/>
              <a:buAutoNum type="alphaUcPeriod"/>
            </a:pPr>
            <a:r>
              <a:rPr lang="en-US">
                <a:latin typeface="Helvetica Neue" pitchFamily="-107" charset="0"/>
              </a:rPr>
              <a:t>Cartel profits are lower than competitive profits.</a:t>
            </a:r>
          </a:p>
          <a:p>
            <a:pPr marL="971550" lvl="1" indent="-514350" eaLnBrk="1" hangingPunct="1">
              <a:buFont typeface="Calibri" pitchFamily="-107" charset="0"/>
              <a:buAutoNum type="alphaUcPeriod"/>
            </a:pPr>
            <a:r>
              <a:rPr lang="en-US">
                <a:latin typeface="Helvetica Neue" pitchFamily="-107" charset="0"/>
              </a:rPr>
              <a:t>Cartels create more competition.</a:t>
            </a:r>
          </a:p>
          <a:p>
            <a:pPr marL="971550" lvl="1" indent="-514350" eaLnBrk="1" hangingPunct="1">
              <a:buFont typeface="Calibri" pitchFamily="-107" charset="0"/>
              <a:buAutoNum type="alphaUcPeriod"/>
            </a:pPr>
            <a:r>
              <a:rPr lang="en-US">
                <a:latin typeface="Helvetica Neue" pitchFamily="-107" charset="0"/>
              </a:rPr>
              <a:t>Firms know that cartels are often illegal so they break the deal to escape.</a:t>
            </a:r>
          </a:p>
        </p:txBody>
      </p:sp>
      <p:sp>
        <p:nvSpPr>
          <p:cNvPr id="4" name="Rectangle 3" descr="Correct answer: A, Each firm in the cartel has an incentive to be uncooperative and defect from the cartel agreement."/>
          <p:cNvSpPr>
            <a:spLocks noChangeArrowheads="1"/>
          </p:cNvSpPr>
          <p:nvPr/>
        </p:nvSpPr>
        <p:spPr bwMode="auto">
          <a:xfrm>
            <a:off x="461963" y="2355850"/>
            <a:ext cx="8475662" cy="1577975"/>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How Does Game Theory Explain Strategic Behavior?</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Game theory</a:t>
            </a:r>
          </a:p>
          <a:p>
            <a:pPr lvl="1" eaLnBrk="1" hangingPunct="1"/>
            <a:r>
              <a:rPr lang="en-US" sz="2800">
                <a:latin typeface="Helvetica Neue" pitchFamily="-107" charset="0"/>
                <a:cs typeface="Arial" pitchFamily="-107" charset="0"/>
              </a:rPr>
              <a:t>Branch of mathematics that economists use to analyze strategic behavior of decision makers</a:t>
            </a:r>
          </a:p>
          <a:p>
            <a:pPr eaLnBrk="1" hangingPunct="1"/>
            <a:r>
              <a:rPr lang="en-US" sz="3200">
                <a:latin typeface="Helvetica Neue" pitchFamily="-107" charset="0"/>
                <a:cs typeface="Arial" pitchFamily="-107" charset="0"/>
              </a:rPr>
              <a:t>Basic components of a game</a:t>
            </a:r>
          </a:p>
          <a:p>
            <a:pPr lvl="1" eaLnBrk="1" hangingPunct="1"/>
            <a:r>
              <a:rPr lang="en-US" sz="2800">
                <a:latin typeface="Helvetica Neue" pitchFamily="-107" charset="0"/>
                <a:cs typeface="Arial" pitchFamily="-107" charset="0"/>
              </a:rPr>
              <a:t>Players, strategies, and payoffs</a:t>
            </a:r>
          </a:p>
          <a:p>
            <a:pPr eaLnBrk="1" hangingPunct="1"/>
            <a:r>
              <a:rPr lang="en-US" sz="3200">
                <a:latin typeface="Helvetica Neue" pitchFamily="-107" charset="0"/>
                <a:cs typeface="Arial" pitchFamily="-107" charset="0"/>
              </a:rPr>
              <a:t>Games can be played simultaneously or sequentially.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Strategic Behavior and the Dominant Strategy</a:t>
            </a:r>
          </a:p>
        </p:txBody>
      </p:sp>
      <p:sp>
        <p:nvSpPr>
          <p:cNvPr id="27651" name="Content Placeholder 2"/>
          <p:cNvSpPr>
            <a:spLocks noGrp="1"/>
          </p:cNvSpPr>
          <p:nvPr>
            <p:ph idx="1"/>
          </p:nvPr>
        </p:nvSpPr>
        <p:spPr>
          <a:xfrm>
            <a:off x="309563" y="1793875"/>
            <a:ext cx="8229600" cy="4895850"/>
          </a:xfrm>
        </p:spPr>
        <p:txBody>
          <a:bodyPr/>
          <a:lstStyle/>
          <a:p>
            <a:pPr eaLnBrk="1" hangingPunct="1"/>
            <a:r>
              <a:rPr lang="en-US" sz="3200">
                <a:latin typeface="Helvetica Neue" pitchFamily="-107" charset="0"/>
                <a:cs typeface="Arial" pitchFamily="-107" charset="0"/>
              </a:rPr>
              <a:t>Prisoner’</a:t>
            </a:r>
            <a:r>
              <a:rPr lang="en-US" altLang="ja-JP" sz="3200">
                <a:latin typeface="Helvetica Neue" pitchFamily="-107" charset="0"/>
                <a:cs typeface="Arial" pitchFamily="-107" charset="0"/>
              </a:rPr>
              <a:t>s dilemma</a:t>
            </a:r>
          </a:p>
          <a:p>
            <a:pPr lvl="1" eaLnBrk="1" hangingPunct="1"/>
            <a:r>
              <a:rPr lang="en-US" sz="2800">
                <a:latin typeface="Helvetica Neue" pitchFamily="-107" charset="0"/>
                <a:cs typeface="Arial" pitchFamily="-107" charset="0"/>
              </a:rPr>
              <a:t>Two suspects are interrogated separately</a:t>
            </a:r>
          </a:p>
          <a:p>
            <a:pPr lvl="1" eaLnBrk="1" hangingPunct="1"/>
            <a:r>
              <a:rPr lang="en-US" sz="2800">
                <a:latin typeface="Helvetica Neue" pitchFamily="-107" charset="0"/>
                <a:cs typeface="Arial" pitchFamily="-107" charset="0"/>
              </a:rPr>
              <a:t>Each has the option to </a:t>
            </a:r>
            <a:r>
              <a:rPr lang="en-US" sz="2800" i="1">
                <a:latin typeface="Helvetica Neue" pitchFamily="-107" charset="0"/>
                <a:cs typeface="Arial" pitchFamily="-107" charset="0"/>
              </a:rPr>
              <a:t>Confess</a:t>
            </a:r>
            <a:r>
              <a:rPr lang="en-US" sz="2800">
                <a:latin typeface="Helvetica Neue" pitchFamily="-107" charset="0"/>
                <a:cs typeface="Arial" pitchFamily="-107" charset="0"/>
              </a:rPr>
              <a:t> or </a:t>
            </a:r>
            <a:r>
              <a:rPr lang="en-US" sz="2800" i="1">
                <a:latin typeface="Helvetica Neue" pitchFamily="-107" charset="0"/>
                <a:cs typeface="Arial" pitchFamily="-107" charset="0"/>
              </a:rPr>
              <a:t>Keep Quiet</a:t>
            </a:r>
            <a:r>
              <a:rPr lang="en-US" sz="2800">
                <a:latin typeface="Helvetica Neue" pitchFamily="-107" charset="0"/>
                <a:cs typeface="Arial" pitchFamily="-107" charset="0"/>
              </a:rPr>
              <a:t>.</a:t>
            </a:r>
            <a:endParaRPr lang="en-US" sz="2800" i="1">
              <a:latin typeface="Helvetica Neue" pitchFamily="-107" charset="0"/>
              <a:cs typeface="Arial" pitchFamily="-107" charset="0"/>
            </a:endParaRPr>
          </a:p>
          <a:p>
            <a:pPr eaLnBrk="1" hangingPunct="1"/>
            <a:r>
              <a:rPr lang="en-US" sz="3200">
                <a:latin typeface="Helvetica Neue" pitchFamily="-107" charset="0"/>
                <a:cs typeface="Arial" pitchFamily="-107" charset="0"/>
              </a:rPr>
              <a:t>Possible outcomes</a:t>
            </a:r>
          </a:p>
          <a:p>
            <a:pPr lvl="1" eaLnBrk="1" hangingPunct="1"/>
            <a:r>
              <a:rPr lang="en-US" sz="2800">
                <a:latin typeface="Helvetica Neue" pitchFamily="-107" charset="0"/>
                <a:cs typeface="Arial" pitchFamily="-107" charset="0"/>
              </a:rPr>
              <a:t>Both suspects </a:t>
            </a:r>
            <a:r>
              <a:rPr lang="en-US" sz="2800" i="1">
                <a:latin typeface="Helvetica Neue" pitchFamily="-107" charset="0"/>
                <a:cs typeface="Arial" pitchFamily="-107" charset="0"/>
              </a:rPr>
              <a:t>Keep</a:t>
            </a:r>
            <a:r>
              <a:rPr lang="en-US" sz="2800">
                <a:latin typeface="Helvetica Neue" pitchFamily="-107" charset="0"/>
                <a:cs typeface="Arial" pitchFamily="-107" charset="0"/>
              </a:rPr>
              <a:t> </a:t>
            </a:r>
            <a:r>
              <a:rPr lang="en-US" sz="2800" i="1">
                <a:latin typeface="Helvetica Neue" pitchFamily="-107" charset="0"/>
                <a:cs typeface="Arial" pitchFamily="-107" charset="0"/>
              </a:rPr>
              <a:t>Quiet</a:t>
            </a:r>
            <a:r>
              <a:rPr lang="en-US" sz="2800">
                <a:latin typeface="Helvetica Neue" pitchFamily="-107" charset="0"/>
                <a:cs typeface="Arial" pitchFamily="-107" charset="0"/>
              </a:rPr>
              <a:t>: 1 year jail each</a:t>
            </a:r>
          </a:p>
          <a:p>
            <a:pPr lvl="1" eaLnBrk="1" hangingPunct="1"/>
            <a:r>
              <a:rPr lang="en-US" sz="2800">
                <a:latin typeface="Helvetica Neue" pitchFamily="-107" charset="0"/>
                <a:cs typeface="Arial" pitchFamily="-107" charset="0"/>
              </a:rPr>
              <a:t>Both </a:t>
            </a:r>
            <a:r>
              <a:rPr lang="en-US" sz="2800" i="1">
                <a:latin typeface="Helvetica Neue" pitchFamily="-107" charset="0"/>
                <a:cs typeface="Arial" pitchFamily="-107" charset="0"/>
              </a:rPr>
              <a:t>Confess</a:t>
            </a:r>
            <a:r>
              <a:rPr lang="en-US" sz="2800">
                <a:latin typeface="Helvetica Neue" pitchFamily="-107" charset="0"/>
                <a:cs typeface="Arial" pitchFamily="-107" charset="0"/>
              </a:rPr>
              <a:t>: 10 years in jail each</a:t>
            </a:r>
          </a:p>
          <a:p>
            <a:pPr lvl="1" eaLnBrk="1" hangingPunct="1"/>
            <a:r>
              <a:rPr lang="en-US" sz="2800">
                <a:latin typeface="Helvetica Neue" pitchFamily="-107" charset="0"/>
                <a:cs typeface="Arial" pitchFamily="-107" charset="0"/>
              </a:rPr>
              <a:t>One </a:t>
            </a:r>
            <a:r>
              <a:rPr lang="en-US" sz="2800" i="1">
                <a:latin typeface="Helvetica Neue" pitchFamily="-107" charset="0"/>
                <a:cs typeface="Arial" pitchFamily="-107" charset="0"/>
              </a:rPr>
              <a:t>Confesses </a:t>
            </a:r>
            <a:r>
              <a:rPr lang="en-US" sz="2800">
                <a:latin typeface="Helvetica Neue" pitchFamily="-107" charset="0"/>
                <a:cs typeface="Arial" pitchFamily="-107" charset="0"/>
              </a:rPr>
              <a:t>and the other </a:t>
            </a:r>
            <a:r>
              <a:rPr lang="en-US" sz="2800" i="1">
                <a:latin typeface="Helvetica Neue" pitchFamily="-107" charset="0"/>
                <a:cs typeface="Arial" pitchFamily="-107" charset="0"/>
              </a:rPr>
              <a:t>Keeps Quiet</a:t>
            </a:r>
            <a:r>
              <a:rPr lang="en-US" sz="2800">
                <a:latin typeface="Helvetica Neue" pitchFamily="-107" charset="0"/>
                <a:cs typeface="Arial" pitchFamily="-107" charset="0"/>
              </a:rPr>
              <a:t>: the one who confesses goes free, while the suspect who kept quiet gets 25 years in jail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Presenting the Prisoner’</a:t>
            </a:r>
            <a:r>
              <a:rPr lang="en-US" altLang="ja-JP">
                <a:latin typeface="Helvetica Neue" pitchFamily="-107" charset="0"/>
                <a:cs typeface="Arial" pitchFamily="-107" charset="0"/>
              </a:rPr>
              <a:t>s</a:t>
            </a:r>
            <a:br>
              <a:rPr lang="en-US" altLang="ja-JP">
                <a:latin typeface="Helvetica Neue" pitchFamily="-107" charset="0"/>
                <a:cs typeface="Arial" pitchFamily="-107" charset="0"/>
              </a:rPr>
            </a:br>
            <a:r>
              <a:rPr lang="en-US" altLang="ja-JP">
                <a:latin typeface="Helvetica Neue" pitchFamily="-107" charset="0"/>
                <a:cs typeface="Arial" pitchFamily="-107" charset="0"/>
              </a:rPr>
              <a:t> Dilemma</a:t>
            </a:r>
            <a:endParaRPr lang="en-US">
              <a:latin typeface="Helvetica Neue" pitchFamily="-107" charset="0"/>
              <a:cs typeface="Arial" pitchFamily="-107"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28583059"/>
              </p:ext>
            </p:extLst>
          </p:nvPr>
        </p:nvGraphicFramePr>
        <p:xfrm>
          <a:off x="1114425" y="2035175"/>
          <a:ext cx="7011988" cy="4202113"/>
        </p:xfrm>
        <a:graphic>
          <a:graphicData uri="http://schemas.openxmlformats.org/drawingml/2006/table">
            <a:tbl>
              <a:tblPr/>
              <a:tblGrid>
                <a:gridCol w="1031875"/>
                <a:gridCol w="1306513"/>
                <a:gridCol w="1168400"/>
                <a:gridCol w="1166812"/>
                <a:gridCol w="1169988"/>
                <a:gridCol w="1168400"/>
              </a:tblGrid>
              <a:tr h="585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Tony Montana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Confess  </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803275">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Manny Ribera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ea typeface="Arial" charset="0"/>
                          <a:cs typeface="Arial" charset="0"/>
                        </a:rPr>
                        <a:t>Confess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803275">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803275">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803275">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Murder by Numbers</a:t>
            </a:r>
          </a:p>
        </p:txBody>
      </p:sp>
      <p:sp>
        <p:nvSpPr>
          <p:cNvPr id="74754" name="Content Placeholder 2"/>
          <p:cNvSpPr>
            <a:spLocks noGrp="1"/>
          </p:cNvSpPr>
          <p:nvPr>
            <p:ph idx="1"/>
          </p:nvPr>
        </p:nvSpPr>
        <p:spPr>
          <a:xfrm>
            <a:off x="457200" y="1698625"/>
            <a:ext cx="8229600" cy="2743200"/>
          </a:xfrm>
        </p:spPr>
        <p:txBody>
          <a:bodyPr/>
          <a:lstStyle/>
          <a:p>
            <a:r>
              <a:rPr lang="en-US">
                <a:latin typeface="Arial" pitchFamily="-107" charset="0"/>
                <a:cs typeface="Arial" pitchFamily="-107" charset="0"/>
              </a:rPr>
              <a:t>“Just think of it as a game. Whoever talks first is the winner.”</a:t>
            </a:r>
          </a:p>
        </p:txBody>
      </p:sp>
      <p:pic>
        <p:nvPicPr>
          <p:cNvPr id="74755" name="Picture 4" descr="Tip #457: Prisoner’s Dilemma in Murder by Numbers">
            <a:hlinkClick r:id="rId3"/>
          </p:cNvPr>
          <p:cNvPicPr>
            <a:picLocks noChangeAspect="1"/>
          </p:cNvPicPr>
          <p:nvPr/>
        </p:nvPicPr>
        <p:blipFill>
          <a:blip r:embed="rId4"/>
          <a:srcRect l="20306" t="18303" r="22078" b="25455"/>
          <a:stretch>
            <a:fillRect/>
          </a:stretch>
        </p:blipFill>
        <p:spPr bwMode="auto">
          <a:xfrm>
            <a:off x="3797300" y="3070225"/>
            <a:ext cx="1549400" cy="1473200"/>
          </a:xfrm>
          <a:prstGeom prst="rect">
            <a:avLst/>
          </a:prstGeom>
          <a:noFill/>
          <a:ln w="9525">
            <a:noFill/>
            <a:miter lim="800000"/>
            <a:headEnd/>
            <a:tailEnd/>
          </a:ln>
        </p:spPr>
      </p:pic>
      <p:pic>
        <p:nvPicPr>
          <p:cNvPr id="6" name="Picture 5" descr="A young Ryan Gosling, lost in thought, stares intently into the distance."/>
          <p:cNvPicPr>
            <a:picLocks noChangeAspect="1"/>
          </p:cNvPicPr>
          <p:nvPr/>
        </p:nvPicPr>
        <p:blipFill>
          <a:blip r:embed="rId5"/>
          <a:srcRect l="1025" t="1261" r="1220" b="4021"/>
          <a:stretch>
            <a:fillRect/>
          </a:stretch>
        </p:blipFill>
        <p:spPr>
          <a:xfrm>
            <a:off x="3235791" y="4727070"/>
            <a:ext cx="2672419" cy="194702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Game Theory</a:t>
            </a:r>
          </a:p>
        </p:txBody>
      </p:sp>
      <p:sp>
        <p:nvSpPr>
          <p:cNvPr id="31747" name="Content Placeholder 2"/>
          <p:cNvSpPr>
            <a:spLocks noGrp="1"/>
          </p:cNvSpPr>
          <p:nvPr>
            <p:ph idx="1"/>
          </p:nvPr>
        </p:nvSpPr>
        <p:spPr>
          <a:xfrm>
            <a:off x="457200" y="1593850"/>
            <a:ext cx="8391525" cy="5091113"/>
          </a:xfrm>
        </p:spPr>
        <p:txBody>
          <a:bodyPr/>
          <a:lstStyle/>
          <a:p>
            <a:pPr eaLnBrk="1" hangingPunct="1"/>
            <a:r>
              <a:rPr lang="en-US" sz="3200">
                <a:latin typeface="Helvetica Neue" pitchFamily="-107" charset="0"/>
                <a:cs typeface="Arial" pitchFamily="-107" charset="0"/>
              </a:rPr>
              <a:t>Dominant strategy</a:t>
            </a:r>
          </a:p>
          <a:p>
            <a:pPr lvl="1" eaLnBrk="1" hangingPunct="1"/>
            <a:r>
              <a:rPr lang="en-US" sz="2400">
                <a:latin typeface="Helvetica Neue" pitchFamily="-107" charset="0"/>
                <a:cs typeface="Arial" pitchFamily="-107" charset="0"/>
              </a:rPr>
              <a:t>A best response for a player to choose no matter what the other player chooses</a:t>
            </a:r>
          </a:p>
          <a:p>
            <a:pPr lvl="1" eaLnBrk="1" hangingPunct="1"/>
            <a:r>
              <a:rPr lang="en-US" sz="2400">
                <a:latin typeface="Helvetica Neue" pitchFamily="-107" charset="0"/>
                <a:cs typeface="Arial" pitchFamily="-107" charset="0"/>
              </a:rPr>
              <a:t>If each player has a dominant strategy, that makes up a dominant strategy equilibrium.</a:t>
            </a:r>
          </a:p>
          <a:p>
            <a:pPr eaLnBrk="1" hangingPunct="1"/>
            <a:r>
              <a:rPr lang="en-US" sz="3200">
                <a:latin typeface="Helvetica Neue" pitchFamily="-107" charset="0"/>
                <a:cs typeface="Arial" pitchFamily="-107" charset="0"/>
              </a:rPr>
              <a:t>Nash equilibrium</a:t>
            </a:r>
          </a:p>
          <a:p>
            <a:pPr lvl="1" eaLnBrk="1" hangingPunct="1"/>
            <a:r>
              <a:rPr lang="en-US" sz="2400">
                <a:latin typeface="Helvetica Neue" pitchFamily="-107" charset="0"/>
                <a:cs typeface="Arial" pitchFamily="-107" charset="0"/>
              </a:rPr>
              <a:t>Each decision maker is choosing his or her best response to what the other decision maker has chosen.</a:t>
            </a:r>
          </a:p>
          <a:p>
            <a:pPr lvl="1" eaLnBrk="1" hangingPunct="1"/>
            <a:r>
              <a:rPr lang="en-US" sz="2400">
                <a:latin typeface="Helvetica Neue" pitchFamily="-107" charset="0"/>
                <a:cs typeface="Arial" pitchFamily="-107" charset="0"/>
              </a:rPr>
              <a:t>A pair of strategies, one for each player, so that neither player will want to unilaterally deviate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9219" name="Content Placeholder 2"/>
          <p:cNvSpPr>
            <a:spLocks noGrp="1"/>
          </p:cNvSpPr>
          <p:nvPr>
            <p:ph idx="1"/>
          </p:nvPr>
        </p:nvSpPr>
        <p:spPr>
          <a:xfrm>
            <a:off x="457200" y="1712913"/>
            <a:ext cx="8229600" cy="4895850"/>
          </a:xfrm>
        </p:spPr>
        <p:txBody>
          <a:bodyPr/>
          <a:lstStyle/>
          <a:p>
            <a:pPr eaLnBrk="1" hangingPunct="1"/>
            <a:r>
              <a:rPr lang="en-US" sz="2800">
                <a:latin typeface="Helvetica Neue" pitchFamily="-107" charset="0"/>
                <a:cs typeface="Arial" pitchFamily="-107" charset="0"/>
              </a:rPr>
              <a:t>Monopolistic competition: </a:t>
            </a:r>
          </a:p>
          <a:p>
            <a:pPr lvl="1" eaLnBrk="1" hangingPunct="1"/>
            <a:r>
              <a:rPr lang="en-US" sz="2800">
                <a:latin typeface="Helvetica Neue" pitchFamily="-107" charset="0"/>
                <a:cs typeface="Arial" pitchFamily="-107" charset="0"/>
              </a:rPr>
              <a:t>A market with many firms, differentiated products, and free entry and exit</a:t>
            </a:r>
          </a:p>
          <a:p>
            <a:pPr eaLnBrk="1" hangingPunct="1"/>
            <a:r>
              <a:rPr lang="en-US" sz="2800">
                <a:latin typeface="Helvetica Neue" pitchFamily="-107" charset="0"/>
                <a:cs typeface="Arial" pitchFamily="-107" charset="0"/>
              </a:rPr>
              <a:t>Firms earn zero economic profits in the long run but produce with excess capacity.</a:t>
            </a:r>
          </a:p>
          <a:p>
            <a:pPr eaLnBrk="1" hangingPunct="1"/>
            <a:r>
              <a:rPr lang="en-US" sz="2800">
                <a:latin typeface="Helvetica Neue" pitchFamily="-107" charset="0"/>
                <a:cs typeface="Arial" pitchFamily="-107" charset="0"/>
              </a:rPr>
              <a:t>There is a tradeoff between variety and inefficiency.</a:t>
            </a:r>
          </a:p>
          <a:p>
            <a:pPr eaLnBrk="1" hangingPunct="1"/>
            <a:r>
              <a:rPr lang="en-US" sz="2800">
                <a:latin typeface="Helvetica Neue" pitchFamily="-107" charset="0"/>
                <a:cs typeface="Arial" pitchFamily="-107" charset="0"/>
              </a:rPr>
              <a:t>Firms advertise in order to increase demand for their product, but the effects may offset.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Analyzing the Prisoner’</a:t>
            </a:r>
            <a:r>
              <a:rPr lang="en-US" altLang="ja-JP" dirty="0">
                <a:latin typeface="Helvetica Neue" pitchFamily="-107" charset="0"/>
                <a:cs typeface="Arial" pitchFamily="-107" charset="0"/>
              </a:rPr>
              <a:t>s Dilemma</a:t>
            </a:r>
            <a:r>
              <a:rPr lang="en-US" dirty="0">
                <a:latin typeface="Arial" pitchFamily="-107" charset="0"/>
                <a:cs typeface="Arial" pitchFamily="-107" charset="0"/>
              </a:rPr>
              <a:t>—</a:t>
            </a:r>
            <a:r>
              <a:rPr lang="en-US" altLang="ja-JP" dirty="0">
                <a:latin typeface="Helvetica Neue" pitchFamily="-107" charset="0"/>
                <a:cs typeface="Arial" pitchFamily="-107" charset="0"/>
              </a:rPr>
              <a:t>1 </a:t>
            </a:r>
            <a:endParaRPr lang="en-US" dirty="0">
              <a:latin typeface="Helvetica Neue" pitchFamily="-107" charset="0"/>
              <a:cs typeface="Arial" pitchFamily="-107"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14729911"/>
              </p:ext>
            </p:extLst>
          </p:nvPr>
        </p:nvGraphicFramePr>
        <p:xfrm>
          <a:off x="1114425" y="2035175"/>
          <a:ext cx="7011988" cy="4202113"/>
        </p:xfrm>
        <a:graphic>
          <a:graphicData uri="http://schemas.openxmlformats.org/drawingml/2006/table">
            <a:tbl>
              <a:tblPr/>
              <a:tblGrid>
                <a:gridCol w="1031875"/>
                <a:gridCol w="1306513"/>
                <a:gridCol w="1168400"/>
                <a:gridCol w="1166812"/>
                <a:gridCol w="1169988"/>
                <a:gridCol w="1168400"/>
              </a:tblGrid>
              <a:tr h="585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Tony Montana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Confess  </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803275">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Manny Ribera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ea typeface="Arial" charset="0"/>
                          <a:cs typeface="Arial" charset="0"/>
                        </a:rPr>
                        <a:t>Confess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803275">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803275">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803275">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Oval 2"/>
          <p:cNvSpPr>
            <a:spLocks noChangeAspect="1"/>
          </p:cNvSpPr>
          <p:nvPr/>
        </p:nvSpPr>
        <p:spPr bwMode="auto">
          <a:xfrm>
            <a:off x="3481388" y="3509963"/>
            <a:ext cx="1096962"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7" name="Oval 6"/>
          <p:cNvSpPr>
            <a:spLocks noChangeAspect="1"/>
          </p:cNvSpPr>
          <p:nvPr/>
        </p:nvSpPr>
        <p:spPr bwMode="auto">
          <a:xfrm>
            <a:off x="4657725" y="2795588"/>
            <a:ext cx="1096963" cy="1096962"/>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8" name="Oval 7"/>
          <p:cNvSpPr>
            <a:spLocks noChangeAspect="1"/>
          </p:cNvSpPr>
          <p:nvPr/>
        </p:nvSpPr>
        <p:spPr bwMode="auto">
          <a:xfrm>
            <a:off x="5754688" y="3563938"/>
            <a:ext cx="1098550"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9" name="Oval 8"/>
          <p:cNvSpPr>
            <a:spLocks noChangeAspect="1"/>
          </p:cNvSpPr>
          <p:nvPr/>
        </p:nvSpPr>
        <p:spPr bwMode="auto">
          <a:xfrm>
            <a:off x="4657725" y="4451350"/>
            <a:ext cx="1096963"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Analyzing the Prisoner’</a:t>
            </a:r>
            <a:r>
              <a:rPr lang="en-US" altLang="ja-JP" dirty="0">
                <a:latin typeface="Helvetica Neue" pitchFamily="-107" charset="0"/>
                <a:cs typeface="Arial" pitchFamily="-107" charset="0"/>
              </a:rPr>
              <a:t>s </a:t>
            </a:r>
            <a:r>
              <a:rPr lang="en-US" altLang="ja-JP" dirty="0" smtClean="0">
                <a:latin typeface="Helvetica Neue" pitchFamily="-107" charset="0"/>
                <a:cs typeface="Arial" pitchFamily="-107" charset="0"/>
              </a:rPr>
              <a:t>Dilemma</a:t>
            </a:r>
            <a:r>
              <a:rPr lang="en-US" dirty="0">
                <a:latin typeface="Arial" pitchFamily="-107" charset="0"/>
                <a:cs typeface="Arial" pitchFamily="-107" charset="0"/>
              </a:rPr>
              <a:t>—</a:t>
            </a:r>
            <a:r>
              <a:rPr lang="en-US" altLang="ja-JP"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56482611"/>
              </p:ext>
            </p:extLst>
          </p:nvPr>
        </p:nvGraphicFramePr>
        <p:xfrm>
          <a:off x="1114425" y="2035175"/>
          <a:ext cx="7011988" cy="3511552"/>
        </p:xfrm>
        <a:graphic>
          <a:graphicData uri="http://schemas.openxmlformats.org/drawingml/2006/table">
            <a:tbl>
              <a:tblPr/>
              <a:tblGrid>
                <a:gridCol w="1031875"/>
                <a:gridCol w="1306513"/>
                <a:gridCol w="1168400"/>
                <a:gridCol w="1166812"/>
                <a:gridCol w="1169988"/>
                <a:gridCol w="1168400"/>
              </a:tblGrid>
              <a:tr h="488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Tony Montana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65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Confess  </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671513">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Manny Ribera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ea typeface="Arial" charset="0"/>
                          <a:cs typeface="Arial" charset="0"/>
                        </a:rPr>
                        <a:t>Confess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71513">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671513">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Keep Quiet</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goes free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71513">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25 years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 year in jail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Oval 2"/>
          <p:cNvSpPr>
            <a:spLocks noChangeAspect="1"/>
          </p:cNvSpPr>
          <p:nvPr/>
        </p:nvSpPr>
        <p:spPr bwMode="auto">
          <a:xfrm>
            <a:off x="3481388" y="3259138"/>
            <a:ext cx="1096962"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7" name="Oval 6"/>
          <p:cNvSpPr>
            <a:spLocks noChangeAspect="1"/>
          </p:cNvSpPr>
          <p:nvPr/>
        </p:nvSpPr>
        <p:spPr bwMode="auto">
          <a:xfrm>
            <a:off x="4657725" y="2574925"/>
            <a:ext cx="1096963" cy="1096963"/>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8" name="Oval 7"/>
          <p:cNvSpPr>
            <a:spLocks noChangeAspect="1"/>
          </p:cNvSpPr>
          <p:nvPr/>
        </p:nvSpPr>
        <p:spPr bwMode="auto">
          <a:xfrm>
            <a:off x="5784850" y="3282950"/>
            <a:ext cx="1098550" cy="1096963"/>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9" name="Oval 8"/>
          <p:cNvSpPr>
            <a:spLocks noChangeAspect="1"/>
          </p:cNvSpPr>
          <p:nvPr/>
        </p:nvSpPr>
        <p:spPr bwMode="auto">
          <a:xfrm>
            <a:off x="4657725" y="3994150"/>
            <a:ext cx="1096963"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grpSp>
        <p:nvGrpSpPr>
          <p:cNvPr id="10" name="Group 10"/>
          <p:cNvGrpSpPr>
            <a:grpSpLocks/>
          </p:cNvGrpSpPr>
          <p:nvPr/>
        </p:nvGrpSpPr>
        <p:grpSpPr bwMode="auto">
          <a:xfrm>
            <a:off x="4667250" y="5005388"/>
            <a:ext cx="3333750" cy="1804987"/>
            <a:chOff x="5753100" y="1600036"/>
            <a:chExt cx="3333750" cy="1805909"/>
          </a:xfrm>
        </p:grpSpPr>
        <p:sp>
          <p:nvSpPr>
            <p:cNvPr id="72750" name="TextBox 12"/>
            <p:cNvSpPr txBox="1">
              <a:spLocks noChangeArrowheads="1"/>
            </p:cNvSpPr>
            <p:nvPr/>
          </p:nvSpPr>
          <p:spPr bwMode="auto">
            <a:xfrm>
              <a:off x="5753100" y="3005720"/>
              <a:ext cx="3333750" cy="400225"/>
            </a:xfrm>
            <a:prstGeom prst="rect">
              <a:avLst/>
            </a:prstGeom>
            <a:noFill/>
            <a:ln w="38100">
              <a:solidFill>
                <a:srgbClr val="336600"/>
              </a:solidFill>
              <a:miter lim="800000"/>
              <a:headEnd/>
              <a:tailEnd/>
            </a:ln>
          </p:spPr>
          <p:txBody>
            <a:bodyPr>
              <a:prstTxWarp prst="textNoShape">
                <a:avLst/>
              </a:prstTxWarp>
              <a:spAutoFit/>
            </a:bodyPr>
            <a:lstStyle/>
            <a:p>
              <a:pPr algn="ctr" eaLnBrk="1" hangingPunct="1"/>
              <a:r>
                <a:rPr lang="en-US" sz="2000" b="1" dirty="0">
                  <a:solidFill>
                    <a:srgbClr val="336600"/>
                  </a:solidFill>
                  <a:latin typeface="Arial" charset="0"/>
                  <a:ea typeface="Arial" charset="0"/>
                  <a:cs typeface="Arial" charset="0"/>
                </a:rPr>
                <a:t>Cooperative outcome</a:t>
              </a:r>
            </a:p>
          </p:txBody>
        </p:sp>
        <p:cxnSp>
          <p:nvCxnSpPr>
            <p:cNvPr id="12" name="Straight Arrow Connector 11"/>
            <p:cNvCxnSpPr/>
            <p:nvPr/>
          </p:nvCxnSpPr>
          <p:spPr>
            <a:xfrm flipV="1">
              <a:off x="8839200" y="1600036"/>
              <a:ext cx="7938" cy="1385007"/>
            </a:xfrm>
            <a:prstGeom prst="straightConnector1">
              <a:avLst/>
            </a:prstGeom>
            <a:ln w="38100">
              <a:solidFill>
                <a:srgbClr val="3366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6"/>
          <p:cNvGrpSpPr>
            <a:grpSpLocks/>
          </p:cNvGrpSpPr>
          <p:nvPr/>
        </p:nvGrpSpPr>
        <p:grpSpPr bwMode="auto">
          <a:xfrm>
            <a:off x="2251075" y="3892550"/>
            <a:ext cx="4124325" cy="2533650"/>
            <a:chOff x="1153045" y="633227"/>
            <a:chExt cx="4123804" cy="1581072"/>
          </a:xfrm>
        </p:grpSpPr>
        <p:sp>
          <p:nvSpPr>
            <p:cNvPr id="72748" name="TextBox 7"/>
            <p:cNvSpPr txBox="1">
              <a:spLocks noChangeArrowheads="1"/>
            </p:cNvSpPr>
            <p:nvPr/>
          </p:nvSpPr>
          <p:spPr bwMode="auto">
            <a:xfrm>
              <a:off x="1153045" y="1772515"/>
              <a:ext cx="4123804" cy="441784"/>
            </a:xfrm>
            <a:prstGeom prst="rect">
              <a:avLst/>
            </a:prstGeom>
            <a:noFill/>
            <a:ln w="38100">
              <a:solidFill>
                <a:srgbClr val="7030A0"/>
              </a:solidFill>
              <a:miter lim="800000"/>
              <a:headEnd/>
              <a:tailEnd/>
            </a:ln>
          </p:spPr>
          <p:txBody>
            <a:bodyPr>
              <a:prstTxWarp prst="textNoShape">
                <a:avLst/>
              </a:prstTxWarp>
              <a:spAutoFit/>
            </a:bodyPr>
            <a:lstStyle/>
            <a:p>
              <a:pPr algn="ctr" eaLnBrk="1" hangingPunct="1"/>
              <a:r>
                <a:rPr lang="en-US" sz="2000" b="1" dirty="0">
                  <a:solidFill>
                    <a:srgbClr val="7030A0"/>
                  </a:solidFill>
                  <a:latin typeface="Arial" charset="0"/>
                  <a:ea typeface="Arial" charset="0"/>
                  <a:cs typeface="Arial" charset="0"/>
                </a:rPr>
                <a:t>Dominant strategy equilibrium</a:t>
              </a:r>
            </a:p>
            <a:p>
              <a:pPr algn="ctr" eaLnBrk="1" hangingPunct="1"/>
              <a:r>
                <a:rPr lang="en-US" sz="2000" b="1" dirty="0">
                  <a:solidFill>
                    <a:srgbClr val="7030A0"/>
                  </a:solidFill>
                  <a:latin typeface="Arial" charset="0"/>
                  <a:ea typeface="Arial" charset="0"/>
                  <a:cs typeface="Arial" charset="0"/>
                </a:rPr>
                <a:t>Nash equilibrium</a:t>
              </a:r>
            </a:p>
          </p:txBody>
        </p:sp>
        <p:cxnSp>
          <p:nvCxnSpPr>
            <p:cNvPr id="16" name="Straight Arrow Connector 15"/>
            <p:cNvCxnSpPr/>
            <p:nvPr/>
          </p:nvCxnSpPr>
          <p:spPr>
            <a:xfrm flipV="1">
              <a:off x="3486375" y="633227"/>
              <a:ext cx="6349" cy="1127356"/>
            </a:xfrm>
            <a:prstGeom prst="straightConnector1">
              <a:avLst/>
            </a:prstGeom>
            <a:ln w="38100">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Dark Knight</a:t>
            </a:r>
          </a:p>
        </p:txBody>
      </p:sp>
      <p:sp>
        <p:nvSpPr>
          <p:cNvPr id="76802" name="Content Placeholder 2"/>
          <p:cNvSpPr>
            <a:spLocks noGrp="1"/>
          </p:cNvSpPr>
          <p:nvPr>
            <p:ph idx="1"/>
          </p:nvPr>
        </p:nvSpPr>
        <p:spPr>
          <a:xfrm>
            <a:off x="457200" y="1698625"/>
            <a:ext cx="8229600" cy="2743200"/>
          </a:xfrm>
        </p:spPr>
        <p:txBody>
          <a:bodyPr/>
          <a:lstStyle/>
          <a:p>
            <a:r>
              <a:rPr lang="en-US">
                <a:latin typeface="Arial" pitchFamily="-107" charset="0"/>
                <a:cs typeface="Arial" pitchFamily="-107" charset="0"/>
              </a:rPr>
              <a:t>The Joker sets up an ethical experiment that pins two ferries full of passengers against one another.</a:t>
            </a:r>
          </a:p>
        </p:txBody>
      </p:sp>
      <p:pic>
        <p:nvPicPr>
          <p:cNvPr id="76803" name="Picture 4" descr="Tip #455: Game Theory in The Dark Knight">
            <a:hlinkClick r:id="rId3"/>
          </p:cNvPr>
          <p:cNvPicPr>
            <a:picLocks noChangeAspect="1"/>
          </p:cNvPicPr>
          <p:nvPr/>
        </p:nvPicPr>
        <p:blipFill>
          <a:blip r:embed="rId4"/>
          <a:srcRect l="20306" t="18303" r="22078" b="25455"/>
          <a:stretch>
            <a:fillRect/>
          </a:stretch>
        </p:blipFill>
        <p:spPr bwMode="auto">
          <a:xfrm>
            <a:off x="4051300" y="3584575"/>
            <a:ext cx="1168400" cy="1111250"/>
          </a:xfrm>
          <a:prstGeom prst="rect">
            <a:avLst/>
          </a:prstGeom>
          <a:noFill/>
          <a:ln w="9525">
            <a:noFill/>
            <a:miter lim="800000"/>
            <a:headEnd/>
            <a:tailEnd/>
          </a:ln>
        </p:spPr>
      </p:pic>
      <p:pic>
        <p:nvPicPr>
          <p:cNvPr id="6" name="Picture 5" descr="Heath Ledger as the Joker in the 2008 film The Dark Knight Rises. The Joker holds up a bent joker card while smiling."/>
          <p:cNvPicPr>
            <a:picLocks noChangeAspect="1"/>
          </p:cNvPicPr>
          <p:nvPr/>
        </p:nvPicPr>
        <p:blipFill>
          <a:blip r:embed="rId5"/>
          <a:srcRect l="1079" t="1000" r="1260" b="5017"/>
          <a:stretch>
            <a:fillRect/>
          </a:stretch>
        </p:blipFill>
        <p:spPr>
          <a:xfrm>
            <a:off x="3179022" y="4824079"/>
            <a:ext cx="2912956" cy="1920239"/>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Golden Balls</a:t>
            </a:r>
            <a:endParaRPr lang="en-US">
              <a:latin typeface="Arial" pitchFamily="-107" charset="0"/>
              <a:cs typeface="Arial" pitchFamily="-107" charset="0"/>
            </a:endParaRPr>
          </a:p>
        </p:txBody>
      </p:sp>
      <p:sp>
        <p:nvSpPr>
          <p:cNvPr id="78850" name="Content Placeholder 2"/>
          <p:cNvSpPr>
            <a:spLocks noGrp="1"/>
          </p:cNvSpPr>
          <p:nvPr>
            <p:ph idx="1"/>
          </p:nvPr>
        </p:nvSpPr>
        <p:spPr>
          <a:xfrm>
            <a:off x="457200" y="1698625"/>
            <a:ext cx="8229600" cy="2743200"/>
          </a:xfrm>
        </p:spPr>
        <p:txBody>
          <a:bodyPr/>
          <a:lstStyle/>
          <a:p>
            <a:r>
              <a:rPr lang="en-US">
                <a:latin typeface="Arial" pitchFamily="-107" charset="0"/>
                <a:cs typeface="Arial" pitchFamily="-107" charset="0"/>
              </a:rPr>
              <a:t>The prisoner</a:t>
            </a:r>
            <a:r>
              <a:rPr lang="ja-JP" altLang="en-US">
                <a:latin typeface="Arial" pitchFamily="-107" charset="0"/>
                <a:cs typeface="Arial" pitchFamily="-107" charset="0"/>
              </a:rPr>
              <a:t>’</a:t>
            </a:r>
            <a:r>
              <a:rPr lang="en-US" altLang="ja-JP">
                <a:latin typeface="Arial" pitchFamily="-107" charset="0"/>
                <a:cs typeface="Arial" pitchFamily="-107" charset="0"/>
              </a:rPr>
              <a:t>s dilemma often shows up in TV game shows as well.</a:t>
            </a:r>
            <a:endParaRPr lang="en-US">
              <a:latin typeface="Arial" pitchFamily="-107" charset="0"/>
              <a:cs typeface="Arial" pitchFamily="-107" charset="0"/>
            </a:endParaRPr>
          </a:p>
        </p:txBody>
      </p:sp>
      <p:pic>
        <p:nvPicPr>
          <p:cNvPr id="78851" name="Picture 4" descr="Tip #452: Game Theory in Golden Balls">
            <a:hlinkClick r:id="rId3"/>
          </p:cNvPr>
          <p:cNvPicPr>
            <a:picLocks noChangeAspect="1"/>
          </p:cNvPicPr>
          <p:nvPr/>
        </p:nvPicPr>
        <p:blipFill>
          <a:blip r:embed="rId4"/>
          <a:srcRect l="20306" t="18303" r="22078" b="25455"/>
          <a:stretch>
            <a:fillRect/>
          </a:stretch>
        </p:blipFill>
        <p:spPr bwMode="auto">
          <a:xfrm>
            <a:off x="3797300" y="387667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Duopoly and the</a:t>
            </a:r>
            <a:br>
              <a:rPr lang="en-US">
                <a:latin typeface="Helvetica Neue" pitchFamily="-107" charset="0"/>
                <a:cs typeface="Arial" pitchFamily="-107" charset="0"/>
              </a:rPr>
            </a:br>
            <a:r>
              <a:rPr lang="en-US">
                <a:latin typeface="Helvetica Neue" pitchFamily="-107" charset="0"/>
                <a:cs typeface="Arial" pitchFamily="-107" charset="0"/>
              </a:rPr>
              <a:t>Prisoner’</a:t>
            </a:r>
            <a:r>
              <a:rPr lang="en-US" altLang="ja-JP">
                <a:latin typeface="Helvetica Neue" pitchFamily="-107" charset="0"/>
                <a:cs typeface="Arial" pitchFamily="-107" charset="0"/>
              </a:rPr>
              <a:t>s Dilemma</a:t>
            </a:r>
            <a:endParaRPr lang="en-US">
              <a:latin typeface="Helvetica Neue" pitchFamily="-107" charset="0"/>
              <a:cs typeface="Arial" pitchFamily="-107"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05053809"/>
              </p:ext>
            </p:extLst>
          </p:nvPr>
        </p:nvGraphicFramePr>
        <p:xfrm>
          <a:off x="881063" y="1828800"/>
          <a:ext cx="7348537" cy="2771775"/>
        </p:xfrm>
        <a:graphic>
          <a:graphicData uri="http://schemas.openxmlformats.org/drawingml/2006/table">
            <a:tbl>
              <a:tblPr/>
              <a:tblGrid>
                <a:gridCol w="1217612"/>
                <a:gridCol w="1231900"/>
                <a:gridCol w="1223963"/>
                <a:gridCol w="1225550"/>
                <a:gridCol w="1223962"/>
                <a:gridCol w="1225550"/>
              </a:tblGrid>
              <a:tr h="4730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AT-Phone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Low</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High</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457200">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Horizon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Low</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70C0"/>
                          </a:solidFill>
                          <a:effectLst/>
                          <a:latin typeface="Arial" charset="0"/>
                          <a:ea typeface="Arial" charset="0"/>
                          <a:cs typeface="Arial" charset="0"/>
                        </a:rPr>
                        <a:t>$27,000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$30,000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457200">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$27,000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$22,500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457200">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High</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$22,500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$24,000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457200">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$30,000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$24,000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9980" name="Group 16"/>
          <p:cNvGrpSpPr>
            <a:grpSpLocks/>
          </p:cNvGrpSpPr>
          <p:nvPr/>
        </p:nvGrpSpPr>
        <p:grpSpPr bwMode="auto">
          <a:xfrm>
            <a:off x="5448300" y="4559300"/>
            <a:ext cx="3346450" cy="2163763"/>
            <a:chOff x="1931020" y="495152"/>
            <a:chExt cx="3345829" cy="2164758"/>
          </a:xfrm>
        </p:grpSpPr>
        <p:sp>
          <p:nvSpPr>
            <p:cNvPr id="80941" name="TextBox 7"/>
            <p:cNvSpPr txBox="1">
              <a:spLocks noChangeArrowheads="1"/>
            </p:cNvSpPr>
            <p:nvPr/>
          </p:nvSpPr>
          <p:spPr bwMode="auto">
            <a:xfrm>
              <a:off x="1931020" y="1643645"/>
              <a:ext cx="3345829" cy="1016265"/>
            </a:xfrm>
            <a:prstGeom prst="rect">
              <a:avLst/>
            </a:prstGeom>
            <a:noFill/>
            <a:ln w="38100">
              <a:solidFill>
                <a:srgbClr val="7030A0"/>
              </a:solidFill>
              <a:miter lim="800000"/>
              <a:headEnd/>
              <a:tailEnd/>
            </a:ln>
          </p:spPr>
          <p:txBody>
            <a:bodyPr>
              <a:prstTxWarp prst="textNoShape">
                <a:avLst/>
              </a:prstTxWarp>
              <a:spAutoFit/>
            </a:bodyPr>
            <a:lstStyle/>
            <a:p>
              <a:pPr algn="ctr" eaLnBrk="1" hangingPunct="1"/>
              <a:r>
                <a:rPr lang="en-US" sz="2000" b="1" dirty="0">
                  <a:solidFill>
                    <a:srgbClr val="7030A0"/>
                  </a:solidFill>
                  <a:latin typeface="Arial" charset="0"/>
                  <a:ea typeface="Arial" charset="0"/>
                  <a:cs typeface="Arial" charset="0"/>
                </a:rPr>
                <a:t>Dominant strategy equilibrium</a:t>
              </a:r>
            </a:p>
            <a:p>
              <a:pPr algn="ctr" eaLnBrk="1" hangingPunct="1"/>
              <a:r>
                <a:rPr lang="en-US" sz="2000" b="1" dirty="0">
                  <a:solidFill>
                    <a:srgbClr val="7030A0"/>
                  </a:solidFill>
                  <a:latin typeface="Arial" charset="0"/>
                  <a:ea typeface="Arial" charset="0"/>
                  <a:cs typeface="Arial" charset="0"/>
                </a:rPr>
                <a:t>Nash equilibrium</a:t>
              </a:r>
            </a:p>
          </p:txBody>
        </p:sp>
        <p:cxnSp>
          <p:nvCxnSpPr>
            <p:cNvPr id="9" name="Straight Arrow Connector 8"/>
            <p:cNvCxnSpPr/>
            <p:nvPr/>
          </p:nvCxnSpPr>
          <p:spPr>
            <a:xfrm flipV="1">
              <a:off x="3486481" y="495152"/>
              <a:ext cx="6349" cy="1127643"/>
            </a:xfrm>
            <a:prstGeom prst="straightConnector1">
              <a:avLst/>
            </a:prstGeom>
            <a:ln w="38100">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10"/>
          <p:cNvGrpSpPr>
            <a:grpSpLocks/>
          </p:cNvGrpSpPr>
          <p:nvPr/>
        </p:nvGrpSpPr>
        <p:grpSpPr bwMode="auto">
          <a:xfrm>
            <a:off x="1460500" y="3683000"/>
            <a:ext cx="3333750" cy="1804988"/>
            <a:chOff x="5753100" y="1600036"/>
            <a:chExt cx="3333750" cy="1805909"/>
          </a:xfrm>
        </p:grpSpPr>
        <p:sp>
          <p:nvSpPr>
            <p:cNvPr id="80939" name="TextBox 12"/>
            <p:cNvSpPr txBox="1">
              <a:spLocks noChangeArrowheads="1"/>
            </p:cNvSpPr>
            <p:nvPr/>
          </p:nvSpPr>
          <p:spPr bwMode="auto">
            <a:xfrm>
              <a:off x="5753100" y="3005720"/>
              <a:ext cx="3333750" cy="400225"/>
            </a:xfrm>
            <a:prstGeom prst="rect">
              <a:avLst/>
            </a:prstGeom>
            <a:noFill/>
            <a:ln w="38100">
              <a:solidFill>
                <a:srgbClr val="336600"/>
              </a:solidFill>
              <a:miter lim="800000"/>
              <a:headEnd/>
              <a:tailEnd/>
            </a:ln>
          </p:spPr>
          <p:txBody>
            <a:bodyPr>
              <a:prstTxWarp prst="textNoShape">
                <a:avLst/>
              </a:prstTxWarp>
              <a:spAutoFit/>
            </a:bodyPr>
            <a:lstStyle/>
            <a:p>
              <a:pPr algn="ctr" eaLnBrk="1" hangingPunct="1"/>
              <a:r>
                <a:rPr lang="en-US" sz="2000" b="1" dirty="0">
                  <a:solidFill>
                    <a:srgbClr val="336600"/>
                  </a:solidFill>
                  <a:latin typeface="Arial" charset="0"/>
                  <a:ea typeface="Arial" charset="0"/>
                  <a:cs typeface="Arial" charset="0"/>
                </a:rPr>
                <a:t>Cooperative outcome</a:t>
              </a:r>
            </a:p>
          </p:txBody>
        </p:sp>
        <p:cxnSp>
          <p:nvCxnSpPr>
            <p:cNvPr id="14" name="Straight Arrow Connector 13"/>
            <p:cNvCxnSpPr/>
            <p:nvPr/>
          </p:nvCxnSpPr>
          <p:spPr>
            <a:xfrm flipV="1">
              <a:off x="8839200" y="1600036"/>
              <a:ext cx="7938" cy="1385006"/>
            </a:xfrm>
            <a:prstGeom prst="straightConnector1">
              <a:avLst/>
            </a:prstGeom>
            <a:ln w="38100">
              <a:solidFill>
                <a:srgbClr val="3366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Oval 12"/>
          <p:cNvSpPr>
            <a:spLocks noChangeAspect="1"/>
          </p:cNvSpPr>
          <p:nvPr/>
        </p:nvSpPr>
        <p:spPr bwMode="auto">
          <a:xfrm>
            <a:off x="3289300" y="3840163"/>
            <a:ext cx="1096963"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5" name="Oval 14"/>
          <p:cNvSpPr>
            <a:spLocks noChangeAspect="1"/>
          </p:cNvSpPr>
          <p:nvPr/>
        </p:nvSpPr>
        <p:spPr bwMode="auto">
          <a:xfrm>
            <a:off x="5765800" y="3840163"/>
            <a:ext cx="1096963"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6" name="Oval 15"/>
          <p:cNvSpPr>
            <a:spLocks noChangeAspect="1"/>
          </p:cNvSpPr>
          <p:nvPr/>
        </p:nvSpPr>
        <p:spPr bwMode="auto">
          <a:xfrm>
            <a:off x="6989763" y="2433638"/>
            <a:ext cx="1096962"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7" name="Oval 16"/>
          <p:cNvSpPr>
            <a:spLocks noChangeAspect="1"/>
          </p:cNvSpPr>
          <p:nvPr/>
        </p:nvSpPr>
        <p:spPr bwMode="auto">
          <a:xfrm>
            <a:off x="7053263" y="3413125"/>
            <a:ext cx="1096962" cy="1096963"/>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9980"/>
                                        </p:tgtEl>
                                        <p:attrNameLst>
                                          <p:attrName>style.visibility</p:attrName>
                                        </p:attrNameLst>
                                      </p:cBhvr>
                                      <p:to>
                                        <p:strVal val="visible"/>
                                      </p:to>
                                    </p:set>
                                    <p:animEffect transition="in" filter="wipe(down)">
                                      <p:cBhvr>
                                        <p:cTn id="39" dur="500"/>
                                        <p:tgtEl>
                                          <p:spTgt spid="399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Advertising and the</a:t>
            </a:r>
            <a:br>
              <a:rPr lang="en-US">
                <a:latin typeface="Helvetica Neue" pitchFamily="-107" charset="0"/>
                <a:cs typeface="Arial" pitchFamily="-107" charset="0"/>
              </a:rPr>
            </a:br>
            <a:r>
              <a:rPr lang="en-US">
                <a:latin typeface="Helvetica Neue" pitchFamily="-107" charset="0"/>
                <a:cs typeface="Arial" pitchFamily="-107" charset="0"/>
              </a:rPr>
              <a:t>Prisoner’s</a:t>
            </a:r>
            <a:r>
              <a:rPr lang="en-US" altLang="ja-JP">
                <a:latin typeface="Helvetica Neue" pitchFamily="-107" charset="0"/>
                <a:cs typeface="Arial" pitchFamily="-107" charset="0"/>
              </a:rPr>
              <a:t> Dilemma</a:t>
            </a:r>
            <a:endParaRPr lang="en-US">
              <a:latin typeface="Helvetica Neue" pitchFamily="-107" charset="0"/>
              <a:cs typeface="Arial" pitchFamily="-107"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7397280"/>
              </p:ext>
            </p:extLst>
          </p:nvPr>
        </p:nvGraphicFramePr>
        <p:xfrm>
          <a:off x="652463" y="1844675"/>
          <a:ext cx="7593012" cy="3559178"/>
        </p:xfrm>
        <a:graphic>
          <a:graphicData uri="http://schemas.openxmlformats.org/drawingml/2006/table">
            <a:tbl>
              <a:tblPr/>
              <a:tblGrid>
                <a:gridCol w="1404937"/>
                <a:gridCol w="1365250"/>
                <a:gridCol w="1206500"/>
                <a:gridCol w="1204913"/>
                <a:gridCol w="1206500"/>
                <a:gridCol w="1204912"/>
              </a:tblGrid>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Coca-Cola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Advertises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Does Not Advertise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639763">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PepsiCo</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Advertises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$100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$75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397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ea typeface="Arial" charset="0"/>
                          <a:cs typeface="Arial" charset="0"/>
                        </a:rPr>
                        <a:t>$100 M</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$150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639763">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Does Not Advertise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$150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$125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397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$75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$125 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43052" name="Group 16"/>
          <p:cNvGrpSpPr>
            <a:grpSpLocks/>
          </p:cNvGrpSpPr>
          <p:nvPr/>
        </p:nvGrpSpPr>
        <p:grpSpPr bwMode="auto">
          <a:xfrm>
            <a:off x="1790700" y="4127500"/>
            <a:ext cx="3346450" cy="2017713"/>
            <a:chOff x="1016620" y="-152514"/>
            <a:chExt cx="3345829" cy="2018565"/>
          </a:xfrm>
        </p:grpSpPr>
        <p:sp>
          <p:nvSpPr>
            <p:cNvPr id="82989" name="TextBox 7"/>
            <p:cNvSpPr txBox="1">
              <a:spLocks noChangeArrowheads="1"/>
            </p:cNvSpPr>
            <p:nvPr/>
          </p:nvSpPr>
          <p:spPr bwMode="auto">
            <a:xfrm>
              <a:off x="1016620" y="1465845"/>
              <a:ext cx="3345829" cy="400206"/>
            </a:xfrm>
            <a:prstGeom prst="rect">
              <a:avLst/>
            </a:prstGeom>
            <a:noFill/>
            <a:ln w="38100">
              <a:solidFill>
                <a:srgbClr val="7030A0"/>
              </a:solidFill>
              <a:miter lim="800000"/>
              <a:headEnd/>
              <a:tailEnd/>
            </a:ln>
          </p:spPr>
          <p:txBody>
            <a:bodyPr>
              <a:prstTxWarp prst="textNoShape">
                <a:avLst/>
              </a:prstTxWarp>
              <a:spAutoFit/>
            </a:bodyPr>
            <a:lstStyle/>
            <a:p>
              <a:pPr algn="ctr" eaLnBrk="1" hangingPunct="1"/>
              <a:r>
                <a:rPr lang="en-US" sz="2000" b="1" dirty="0">
                  <a:solidFill>
                    <a:srgbClr val="7030A0"/>
                  </a:solidFill>
                  <a:latin typeface="Arial" charset="0"/>
                  <a:ea typeface="Arial" charset="0"/>
                  <a:cs typeface="Arial" charset="0"/>
                </a:rPr>
                <a:t>Nash equilibrium</a:t>
              </a:r>
            </a:p>
          </p:txBody>
        </p:sp>
        <p:cxnSp>
          <p:nvCxnSpPr>
            <p:cNvPr id="9" name="Straight Arrow Connector 8"/>
            <p:cNvCxnSpPr/>
            <p:nvPr/>
          </p:nvCxnSpPr>
          <p:spPr>
            <a:xfrm flipV="1">
              <a:off x="3911683" y="-152514"/>
              <a:ext cx="0" cy="1600876"/>
            </a:xfrm>
            <a:prstGeom prst="straightConnector1">
              <a:avLst/>
            </a:prstGeom>
            <a:ln w="38100">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9"/>
          <p:cNvGrpSpPr>
            <a:grpSpLocks/>
          </p:cNvGrpSpPr>
          <p:nvPr/>
        </p:nvGrpSpPr>
        <p:grpSpPr bwMode="auto">
          <a:xfrm>
            <a:off x="5676900" y="5372100"/>
            <a:ext cx="3333750" cy="992188"/>
            <a:chOff x="4978400" y="1777998"/>
            <a:chExt cx="3333750" cy="992969"/>
          </a:xfrm>
        </p:grpSpPr>
        <p:sp>
          <p:nvSpPr>
            <p:cNvPr id="82987" name="TextBox 11"/>
            <p:cNvSpPr txBox="1">
              <a:spLocks noChangeArrowheads="1"/>
            </p:cNvSpPr>
            <p:nvPr/>
          </p:nvSpPr>
          <p:spPr bwMode="auto">
            <a:xfrm>
              <a:off x="4978400" y="2370720"/>
              <a:ext cx="3333750" cy="400247"/>
            </a:xfrm>
            <a:prstGeom prst="rect">
              <a:avLst/>
            </a:prstGeom>
            <a:noFill/>
            <a:ln w="38100">
              <a:solidFill>
                <a:srgbClr val="336600"/>
              </a:solidFill>
              <a:miter lim="800000"/>
              <a:headEnd/>
              <a:tailEnd/>
            </a:ln>
          </p:spPr>
          <p:txBody>
            <a:bodyPr>
              <a:prstTxWarp prst="textNoShape">
                <a:avLst/>
              </a:prstTxWarp>
              <a:spAutoFit/>
            </a:bodyPr>
            <a:lstStyle/>
            <a:p>
              <a:pPr algn="ctr" eaLnBrk="1" hangingPunct="1"/>
              <a:r>
                <a:rPr lang="en-US" sz="2000" b="1" dirty="0">
                  <a:solidFill>
                    <a:srgbClr val="336600"/>
                  </a:solidFill>
                  <a:latin typeface="Arial" charset="0"/>
                  <a:ea typeface="Arial" charset="0"/>
                  <a:cs typeface="Arial" charset="0"/>
                </a:rPr>
                <a:t>Cooperative outcome</a:t>
              </a:r>
            </a:p>
          </p:txBody>
        </p:sp>
        <p:cxnSp>
          <p:nvCxnSpPr>
            <p:cNvPr id="13" name="Straight Arrow Connector 12"/>
            <p:cNvCxnSpPr/>
            <p:nvPr/>
          </p:nvCxnSpPr>
          <p:spPr>
            <a:xfrm flipH="1" flipV="1">
              <a:off x="6383338" y="1777998"/>
              <a:ext cx="4762" cy="584660"/>
            </a:xfrm>
            <a:prstGeom prst="straightConnector1">
              <a:avLst/>
            </a:prstGeom>
            <a:ln w="38100">
              <a:solidFill>
                <a:srgbClr val="3366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4" name="Oval 13"/>
          <p:cNvSpPr>
            <a:spLocks noChangeAspect="1"/>
          </p:cNvSpPr>
          <p:nvPr/>
        </p:nvSpPr>
        <p:spPr bwMode="auto">
          <a:xfrm>
            <a:off x="3348038" y="3265488"/>
            <a:ext cx="1096962"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5" name="Oval 14"/>
          <p:cNvSpPr>
            <a:spLocks noChangeAspect="1"/>
          </p:cNvSpPr>
          <p:nvPr/>
        </p:nvSpPr>
        <p:spPr bwMode="auto">
          <a:xfrm>
            <a:off x="5795963" y="3265488"/>
            <a:ext cx="1096962"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6" name="Oval 15"/>
          <p:cNvSpPr>
            <a:spLocks noChangeAspect="1"/>
          </p:cNvSpPr>
          <p:nvPr/>
        </p:nvSpPr>
        <p:spPr bwMode="auto">
          <a:xfrm>
            <a:off x="4787900" y="2581275"/>
            <a:ext cx="1096963"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7" name="Oval 16"/>
          <p:cNvSpPr>
            <a:spLocks noChangeAspect="1"/>
          </p:cNvSpPr>
          <p:nvPr/>
        </p:nvSpPr>
        <p:spPr bwMode="auto">
          <a:xfrm>
            <a:off x="4787900" y="3829050"/>
            <a:ext cx="1096963"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43052"/>
                                        </p:tgtEl>
                                        <p:attrNameLst>
                                          <p:attrName>style.visibility</p:attrName>
                                        </p:attrNameLst>
                                      </p:cBhvr>
                                      <p:to>
                                        <p:strVal val="visible"/>
                                      </p:to>
                                    </p:set>
                                    <p:animEffect transition="in" filter="wipe(down)">
                                      <p:cBhvr>
                                        <p:cTn id="44" dur="500"/>
                                        <p:tgtEl>
                                          <p:spTgt spid="43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Intuition of Advertising</a:t>
            </a:r>
            <a:br>
              <a:rPr lang="en-US">
                <a:latin typeface="Arial" pitchFamily="-107" charset="0"/>
                <a:cs typeface="Arial" pitchFamily="-107" charset="0"/>
              </a:rPr>
            </a:br>
            <a:r>
              <a:rPr lang="en-US">
                <a:latin typeface="Arial" pitchFamily="-107" charset="0"/>
                <a:cs typeface="Arial" pitchFamily="-107" charset="0"/>
              </a:rPr>
              <a:t>Prisoner’</a:t>
            </a:r>
            <a:r>
              <a:rPr lang="en-US" altLang="ja-JP">
                <a:latin typeface="Arial" pitchFamily="-107" charset="0"/>
                <a:cs typeface="Arial" pitchFamily="-107" charset="0"/>
              </a:rPr>
              <a:t>s Dilemma</a:t>
            </a:r>
            <a:endParaRPr lang="en-US">
              <a:latin typeface="Arial" pitchFamily="-107" charset="0"/>
              <a:cs typeface="Arial" pitchFamily="-107" charset="0"/>
            </a:endParaRPr>
          </a:p>
        </p:txBody>
      </p:sp>
      <p:sp>
        <p:nvSpPr>
          <p:cNvPr id="34819" name="Content Placeholder 2"/>
          <p:cNvSpPr>
            <a:spLocks noGrp="1"/>
          </p:cNvSpPr>
          <p:nvPr>
            <p:ph idx="1"/>
          </p:nvPr>
        </p:nvSpPr>
        <p:spPr>
          <a:xfrm>
            <a:off x="96838" y="1665288"/>
            <a:ext cx="8729662" cy="4895850"/>
          </a:xfrm>
        </p:spPr>
        <p:txBody>
          <a:bodyPr/>
          <a:lstStyle/>
          <a:p>
            <a:r>
              <a:rPr lang="en-US" sz="3200" dirty="0">
                <a:latin typeface="Arial" pitchFamily="-107" charset="0"/>
                <a:cs typeface="Arial" pitchFamily="-107" charset="0"/>
              </a:rPr>
              <a:t>Advertising</a:t>
            </a:r>
          </a:p>
          <a:p>
            <a:pPr lvl="1"/>
            <a:r>
              <a:rPr lang="en-US" sz="2800" dirty="0">
                <a:latin typeface="Arial" pitchFamily="-107" charset="0"/>
                <a:cs typeface="Arial" pitchFamily="-107" charset="0"/>
              </a:rPr>
              <a:t>If both firms advertise, costs go up, but each firm’s campaign cancels out the other.</a:t>
            </a:r>
          </a:p>
          <a:p>
            <a:pPr lvl="1"/>
            <a:r>
              <a:rPr lang="en-US" sz="2800" dirty="0">
                <a:latin typeface="Arial" pitchFamily="-107" charset="0"/>
                <a:cs typeface="Arial" pitchFamily="-107" charset="0"/>
              </a:rPr>
              <a:t>Both firms would be better off </a:t>
            </a:r>
            <a:r>
              <a:rPr lang="en-US" sz="2800" dirty="0" smtClean="0">
                <a:latin typeface="Arial" pitchFamily="-107" charset="0"/>
                <a:cs typeface="Arial" pitchFamily="-107" charset="0"/>
              </a:rPr>
              <a:t>NOT advertising</a:t>
            </a:r>
            <a:r>
              <a:rPr lang="en-US" sz="2800" dirty="0">
                <a:latin typeface="Arial" pitchFamily="-107" charset="0"/>
                <a:cs typeface="Arial" pitchFamily="-107" charset="0"/>
              </a:rPr>
              <a:t>.</a:t>
            </a:r>
          </a:p>
          <a:p>
            <a:pPr lvl="1"/>
            <a:r>
              <a:rPr lang="en-US" sz="2800" dirty="0">
                <a:latin typeface="Arial" pitchFamily="-107" charset="0"/>
                <a:cs typeface="Arial" pitchFamily="-107" charset="0"/>
              </a:rPr>
              <a:t>But, if one firm agrees to</a:t>
            </a:r>
            <a:br>
              <a:rPr lang="en-US" sz="2800" dirty="0">
                <a:latin typeface="Arial" pitchFamily="-107" charset="0"/>
                <a:cs typeface="Arial" pitchFamily="-107" charset="0"/>
              </a:rPr>
            </a:br>
            <a:r>
              <a:rPr lang="en-US" sz="2800" dirty="0">
                <a:latin typeface="Arial" pitchFamily="-107" charset="0"/>
                <a:cs typeface="Arial" pitchFamily="-107" charset="0"/>
              </a:rPr>
              <a:t>not advertise, the other</a:t>
            </a:r>
            <a:br>
              <a:rPr lang="en-US" sz="2800" dirty="0">
                <a:latin typeface="Arial" pitchFamily="-107" charset="0"/>
                <a:cs typeface="Arial" pitchFamily="-107" charset="0"/>
              </a:rPr>
            </a:br>
            <a:r>
              <a:rPr lang="en-US" sz="2800" dirty="0">
                <a:latin typeface="Arial" pitchFamily="-107" charset="0"/>
                <a:cs typeface="Arial" pitchFamily="-107" charset="0"/>
              </a:rPr>
              <a:t>firm would.</a:t>
            </a:r>
          </a:p>
        </p:txBody>
      </p:sp>
      <p:pic>
        <p:nvPicPr>
          <p:cNvPr id="84995" name="Picture 5" descr="Two pizza stores side by side advertising pizza deals with large signs and illustrations. They both sell one slice of pizza for one dollar and 2 pizza slices and a can of soda for 2 dollars and 50 cents. "/>
          <p:cNvPicPr>
            <a:picLocks noChangeAspect="1" noChangeArrowheads="1"/>
          </p:cNvPicPr>
          <p:nvPr/>
        </p:nvPicPr>
        <p:blipFill>
          <a:blip r:embed="rId3"/>
          <a:srcRect/>
          <a:stretch>
            <a:fillRect/>
          </a:stretch>
        </p:blipFill>
        <p:spPr bwMode="auto">
          <a:xfrm>
            <a:off x="5053013" y="3841750"/>
            <a:ext cx="4090987"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An Effort </a:t>
            </a:r>
            <a:r>
              <a:rPr lang="en-US" altLang="ja-JP">
                <a:latin typeface="Helvetica Neue" pitchFamily="-107" charset="0"/>
                <a:cs typeface="Arial" pitchFamily="-107" charset="0"/>
              </a:rPr>
              <a:t>Dilemma</a:t>
            </a:r>
            <a:endParaRPr lang="en-US">
              <a:latin typeface="Helvetica Neue" pitchFamily="-107" charset="0"/>
              <a:cs typeface="Arial" pitchFamily="-107"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2771023"/>
              </p:ext>
            </p:extLst>
          </p:nvPr>
        </p:nvGraphicFramePr>
        <p:xfrm>
          <a:off x="881063" y="1828800"/>
          <a:ext cx="7348537" cy="2771775"/>
        </p:xfrm>
        <a:graphic>
          <a:graphicData uri="http://schemas.openxmlformats.org/drawingml/2006/table">
            <a:tbl>
              <a:tblPr/>
              <a:tblGrid>
                <a:gridCol w="1217612"/>
                <a:gridCol w="1231900"/>
                <a:gridCol w="1223963"/>
                <a:gridCol w="1225550"/>
                <a:gridCol w="1223962"/>
                <a:gridCol w="1225550"/>
              </a:tblGrid>
              <a:tr h="4730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Mary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Work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Shirk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457200">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Paul</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Work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150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457200">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457200">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Shirk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50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457200">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150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50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6" marR="68586"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6" marR="68586"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9980" name="Group 16"/>
          <p:cNvGrpSpPr>
            <a:grpSpLocks/>
          </p:cNvGrpSpPr>
          <p:nvPr/>
        </p:nvGrpSpPr>
        <p:grpSpPr bwMode="auto">
          <a:xfrm>
            <a:off x="5448300" y="4559300"/>
            <a:ext cx="3346450" cy="1547813"/>
            <a:chOff x="1931020" y="495152"/>
            <a:chExt cx="3345829" cy="1548730"/>
          </a:xfrm>
        </p:grpSpPr>
        <p:sp>
          <p:nvSpPr>
            <p:cNvPr id="87085" name="TextBox 7"/>
            <p:cNvSpPr txBox="1">
              <a:spLocks noChangeArrowheads="1"/>
            </p:cNvSpPr>
            <p:nvPr/>
          </p:nvSpPr>
          <p:spPr bwMode="auto">
            <a:xfrm>
              <a:off x="1931020" y="1643645"/>
              <a:ext cx="3345829" cy="400237"/>
            </a:xfrm>
            <a:prstGeom prst="rect">
              <a:avLst/>
            </a:prstGeom>
            <a:noFill/>
            <a:ln w="38100">
              <a:solidFill>
                <a:srgbClr val="7030A0"/>
              </a:solidFill>
              <a:miter lim="800000"/>
              <a:headEnd/>
              <a:tailEnd/>
            </a:ln>
          </p:spPr>
          <p:txBody>
            <a:bodyPr>
              <a:prstTxWarp prst="textNoShape">
                <a:avLst/>
              </a:prstTxWarp>
              <a:spAutoFit/>
            </a:bodyPr>
            <a:lstStyle/>
            <a:p>
              <a:pPr algn="ctr" eaLnBrk="1" hangingPunct="1"/>
              <a:r>
                <a:rPr lang="en-US" sz="2000" b="1" dirty="0">
                  <a:solidFill>
                    <a:srgbClr val="7030A0"/>
                  </a:solidFill>
                  <a:latin typeface="Arial" charset="0"/>
                  <a:ea typeface="Arial" charset="0"/>
                  <a:cs typeface="Arial" charset="0"/>
                </a:rPr>
                <a:t>Nash equilibrium</a:t>
              </a:r>
            </a:p>
          </p:txBody>
        </p:sp>
        <p:cxnSp>
          <p:nvCxnSpPr>
            <p:cNvPr id="9" name="Straight Arrow Connector 8"/>
            <p:cNvCxnSpPr/>
            <p:nvPr/>
          </p:nvCxnSpPr>
          <p:spPr>
            <a:xfrm flipV="1">
              <a:off x="3486481" y="495152"/>
              <a:ext cx="6349" cy="1127793"/>
            </a:xfrm>
            <a:prstGeom prst="straightConnector1">
              <a:avLst/>
            </a:prstGeom>
            <a:ln w="38100">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10"/>
          <p:cNvGrpSpPr>
            <a:grpSpLocks/>
          </p:cNvGrpSpPr>
          <p:nvPr/>
        </p:nvGrpSpPr>
        <p:grpSpPr bwMode="auto">
          <a:xfrm>
            <a:off x="1460500" y="3683000"/>
            <a:ext cx="3333750" cy="1804988"/>
            <a:chOff x="5753100" y="1600036"/>
            <a:chExt cx="3333750" cy="1805909"/>
          </a:xfrm>
        </p:grpSpPr>
        <p:sp>
          <p:nvSpPr>
            <p:cNvPr id="87083" name="TextBox 12"/>
            <p:cNvSpPr txBox="1">
              <a:spLocks noChangeArrowheads="1"/>
            </p:cNvSpPr>
            <p:nvPr/>
          </p:nvSpPr>
          <p:spPr bwMode="auto">
            <a:xfrm>
              <a:off x="5753100" y="3005720"/>
              <a:ext cx="3333750" cy="400225"/>
            </a:xfrm>
            <a:prstGeom prst="rect">
              <a:avLst/>
            </a:prstGeom>
            <a:noFill/>
            <a:ln w="38100">
              <a:solidFill>
                <a:srgbClr val="336600"/>
              </a:solidFill>
              <a:miter lim="800000"/>
              <a:headEnd/>
              <a:tailEnd/>
            </a:ln>
          </p:spPr>
          <p:txBody>
            <a:bodyPr>
              <a:prstTxWarp prst="textNoShape">
                <a:avLst/>
              </a:prstTxWarp>
              <a:spAutoFit/>
            </a:bodyPr>
            <a:lstStyle/>
            <a:p>
              <a:pPr algn="ctr" eaLnBrk="1" hangingPunct="1"/>
              <a:r>
                <a:rPr lang="en-US" sz="2000" b="1" dirty="0">
                  <a:solidFill>
                    <a:srgbClr val="336600"/>
                  </a:solidFill>
                  <a:latin typeface="Arial" charset="0"/>
                  <a:ea typeface="Arial" charset="0"/>
                  <a:cs typeface="Arial" charset="0"/>
                </a:rPr>
                <a:t>Cooperative outcome</a:t>
              </a:r>
            </a:p>
          </p:txBody>
        </p:sp>
        <p:cxnSp>
          <p:nvCxnSpPr>
            <p:cNvPr id="14" name="Straight Arrow Connector 13"/>
            <p:cNvCxnSpPr/>
            <p:nvPr/>
          </p:nvCxnSpPr>
          <p:spPr>
            <a:xfrm flipV="1">
              <a:off x="8839200" y="1600036"/>
              <a:ext cx="7938" cy="1385006"/>
            </a:xfrm>
            <a:prstGeom prst="straightConnector1">
              <a:avLst/>
            </a:prstGeom>
            <a:ln w="38100">
              <a:solidFill>
                <a:srgbClr val="3366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Oval 12"/>
          <p:cNvSpPr>
            <a:spLocks noChangeAspect="1"/>
          </p:cNvSpPr>
          <p:nvPr/>
        </p:nvSpPr>
        <p:spPr bwMode="auto">
          <a:xfrm>
            <a:off x="3289300" y="3840163"/>
            <a:ext cx="1096963"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5" name="Oval 14"/>
          <p:cNvSpPr>
            <a:spLocks noChangeAspect="1"/>
          </p:cNvSpPr>
          <p:nvPr/>
        </p:nvSpPr>
        <p:spPr bwMode="auto">
          <a:xfrm>
            <a:off x="5765800" y="3840163"/>
            <a:ext cx="1096963"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6" name="Oval 15"/>
          <p:cNvSpPr>
            <a:spLocks noChangeAspect="1"/>
          </p:cNvSpPr>
          <p:nvPr/>
        </p:nvSpPr>
        <p:spPr bwMode="auto">
          <a:xfrm>
            <a:off x="6989763" y="2433638"/>
            <a:ext cx="1096962"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7" name="Oval 16"/>
          <p:cNvSpPr>
            <a:spLocks noChangeAspect="1"/>
          </p:cNvSpPr>
          <p:nvPr/>
        </p:nvSpPr>
        <p:spPr bwMode="auto">
          <a:xfrm>
            <a:off x="7053263" y="3413125"/>
            <a:ext cx="1096962" cy="1096963"/>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par>
                          <p:cTn id="26" fill="hold" nodeType="afterGroup">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9980"/>
                                        </p:tgtEl>
                                        <p:attrNameLst>
                                          <p:attrName>style.visibility</p:attrName>
                                        </p:attrNameLst>
                                      </p:cBhvr>
                                      <p:to>
                                        <p:strVal val="visible"/>
                                      </p:to>
                                    </p:set>
                                    <p:animEffect transition="in" filter="wipe(down)">
                                      <p:cBhvr>
                                        <p:cTn id="37" dur="500"/>
                                        <p:tgtEl>
                                          <p:spTgt spid="399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pPr algn="l"/>
            <a:r>
              <a:rPr lang="en-US" dirty="0">
                <a:solidFill>
                  <a:srgbClr val="1392C8"/>
                </a:solidFill>
                <a:latin typeface="Arial" pitchFamily="-107" charset="0"/>
                <a:cs typeface="Arial" pitchFamily="-107" charset="0"/>
              </a:rPr>
              <a:t>Class Activity: Think-Pair-Share: Prisoner’s Dilemma in Everyday Life</a:t>
            </a:r>
          </a:p>
        </p:txBody>
      </p:sp>
      <p:sp>
        <p:nvSpPr>
          <p:cNvPr id="27650" name="Content Placeholder 2"/>
          <p:cNvSpPr>
            <a:spLocks noGrp="1"/>
          </p:cNvSpPr>
          <p:nvPr>
            <p:ph idx="1"/>
          </p:nvPr>
        </p:nvSpPr>
        <p:spPr>
          <a:xfrm>
            <a:off x="457200" y="1712913"/>
            <a:ext cx="8229600" cy="4895850"/>
          </a:xfrm>
        </p:spPr>
        <p:txBody>
          <a:bodyPr/>
          <a:lstStyle/>
          <a:p>
            <a:pPr marL="342900" indent="-342900">
              <a:buFontTx/>
              <a:buChar char="•"/>
            </a:pPr>
            <a:r>
              <a:rPr lang="en-US" sz="3200" dirty="0">
                <a:latin typeface="Arial" pitchFamily="-107" charset="0"/>
                <a:cs typeface="Arial" pitchFamily="-107" charset="0"/>
              </a:rPr>
              <a:t>Discuss why the following three scenarios are examples of the prisoner’s dilemma. Can you come up with your own examples?</a:t>
            </a:r>
          </a:p>
          <a:p>
            <a:pPr marL="514350" indent="-514350">
              <a:buFont typeface="+mj-lt"/>
              <a:buAutoNum type="arabicPeriod"/>
            </a:pPr>
            <a:r>
              <a:rPr lang="en-US" sz="3200" dirty="0">
                <a:latin typeface="Arial" pitchFamily="-107" charset="0"/>
                <a:cs typeface="Arial" pitchFamily="-107" charset="0"/>
              </a:rPr>
              <a:t>People standing at concerts, even though they can see just as well when everyone else sits </a:t>
            </a:r>
          </a:p>
          <a:p>
            <a:pPr marL="514350" indent="-514350">
              <a:buFont typeface="+mj-lt"/>
              <a:buAutoNum type="arabicPeriod"/>
            </a:pPr>
            <a:r>
              <a:rPr lang="en-US" sz="3200" dirty="0">
                <a:latin typeface="Arial" pitchFamily="-107" charset="0"/>
                <a:cs typeface="Arial" pitchFamily="-107" charset="0"/>
              </a:rPr>
              <a:t>People shouting at parties</a:t>
            </a:r>
          </a:p>
          <a:p>
            <a:pPr marL="514350" indent="-514350">
              <a:buFont typeface="+mj-lt"/>
              <a:buAutoNum type="arabicPeriod"/>
            </a:pPr>
            <a:r>
              <a:rPr lang="en-US" sz="3200" dirty="0">
                <a:latin typeface="Arial" pitchFamily="-107" charset="0"/>
                <a:cs typeface="Arial" pitchFamily="-107" charset="0"/>
              </a:rPr>
              <a:t>Leaving a tip at an out-of-town restaurant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Escaping the Prisoner’</a:t>
            </a:r>
            <a:r>
              <a:rPr lang="en-US" altLang="ja-JP">
                <a:latin typeface="Helvetica Neue" pitchFamily="-107" charset="0"/>
                <a:cs typeface="Arial" pitchFamily="-107" charset="0"/>
              </a:rPr>
              <a:t>s Dilemma</a:t>
            </a:r>
            <a:endParaRPr lang="en-US">
              <a:latin typeface="Helvetica Neue" pitchFamily="-107" charset="0"/>
              <a:cs typeface="Arial" pitchFamily="-107" charset="0"/>
            </a:endParaRPr>
          </a:p>
        </p:txBody>
      </p:sp>
      <p:sp>
        <p:nvSpPr>
          <p:cNvPr id="36867" name="Content Placeholder 2"/>
          <p:cNvSpPr>
            <a:spLocks noGrp="1"/>
          </p:cNvSpPr>
          <p:nvPr>
            <p:ph idx="1"/>
          </p:nvPr>
        </p:nvSpPr>
        <p:spPr>
          <a:xfrm>
            <a:off x="457200" y="1712913"/>
            <a:ext cx="8229600" cy="4895850"/>
          </a:xfrm>
        </p:spPr>
        <p:txBody>
          <a:bodyPr/>
          <a:lstStyle/>
          <a:p>
            <a:pPr eaLnBrk="1" hangingPunct="1"/>
            <a:r>
              <a:rPr lang="en-US" sz="2800">
                <a:latin typeface="Helvetica Neue" pitchFamily="-107" charset="0"/>
                <a:cs typeface="Arial" pitchFamily="-107" charset="0"/>
              </a:rPr>
              <a:t>The prisoner’s dilemma captures the idea that cooperation is unstable.</a:t>
            </a:r>
          </a:p>
          <a:p>
            <a:pPr eaLnBrk="1" hangingPunct="1"/>
            <a:r>
              <a:rPr lang="en-US" sz="2800">
                <a:latin typeface="Helvetica Neue" pitchFamily="-107" charset="0"/>
                <a:cs typeface="Arial" pitchFamily="-107" charset="0"/>
              </a:rPr>
              <a:t>But firms do collude, and people do cooperate, so what’s wrong with our analysis?</a:t>
            </a:r>
          </a:p>
          <a:p>
            <a:pPr lvl="1" eaLnBrk="1" hangingPunct="1"/>
            <a:r>
              <a:rPr lang="en-US" sz="2600">
                <a:latin typeface="Helvetica Neue" pitchFamily="-107" charset="0"/>
                <a:cs typeface="Arial" pitchFamily="-107" charset="0"/>
              </a:rPr>
              <a:t>It’s only played once. Most interactions occur over the long run.</a:t>
            </a:r>
          </a:p>
          <a:p>
            <a:pPr lvl="1" eaLnBrk="1" hangingPunct="1"/>
            <a:r>
              <a:rPr lang="en-US" sz="2600">
                <a:latin typeface="Helvetica Neue" pitchFamily="-107" charset="0"/>
                <a:cs typeface="Arial" pitchFamily="-107" charset="0"/>
              </a:rPr>
              <a:t>Players play a </a:t>
            </a:r>
            <a:r>
              <a:rPr lang="en-US" sz="2600" i="1">
                <a:latin typeface="Helvetica Neue" pitchFamily="-107" charset="0"/>
                <a:cs typeface="Arial" pitchFamily="-107" charset="0"/>
              </a:rPr>
              <a:t>repeated</a:t>
            </a:r>
            <a:r>
              <a:rPr lang="en-US" sz="2600">
                <a:latin typeface="Helvetica Neue" pitchFamily="-107" charset="0"/>
                <a:cs typeface="Arial" pitchFamily="-107" charset="0"/>
              </a:rPr>
              <a:t> </a:t>
            </a:r>
            <a:r>
              <a:rPr lang="en-US" sz="2600" i="1">
                <a:latin typeface="Helvetica Neue" pitchFamily="-107" charset="0"/>
                <a:cs typeface="Arial" pitchFamily="-107" charset="0"/>
              </a:rPr>
              <a:t>game</a:t>
            </a:r>
            <a:r>
              <a:rPr lang="en-US" sz="2600">
                <a:latin typeface="Helvetica Neue" pitchFamily="-107" charset="0"/>
                <a:cs typeface="Arial" pitchFamily="-107" charset="0"/>
              </a:rPr>
              <a:t>.</a:t>
            </a:r>
          </a:p>
          <a:p>
            <a:pPr lvl="1" eaLnBrk="1" hangingPunct="1"/>
            <a:r>
              <a:rPr lang="en-US" sz="2600">
                <a:latin typeface="Helvetica Neue" pitchFamily="-107" charset="0"/>
                <a:cs typeface="Arial" pitchFamily="-107" charset="0"/>
              </a:rPr>
              <a:t>Compare the short-run gains from cheating to the long-run losses you would suffer if cooperation breaks down.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309563" y="1697038"/>
            <a:ext cx="8589962"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What is oligopoly</a:t>
            </a:r>
            <a:r>
              <a:rPr lang="en-US" sz="3200" dirty="0" smtClean="0">
                <a:latin typeface="Arial" pitchFamily="-107" charset="0"/>
                <a:cs typeface="Arial" pitchFamily="-107" charset="0"/>
              </a:rPr>
              <a:t>?</a:t>
            </a: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How does game theory explain strategic behavior</a:t>
            </a:r>
            <a:r>
              <a:rPr lang="en-US" sz="3200" dirty="0" smtClean="0">
                <a:latin typeface="Arial" pitchFamily="-107" charset="0"/>
                <a:cs typeface="Arial" pitchFamily="-107" charset="0"/>
              </a:rPr>
              <a:t>?</a:t>
            </a:r>
          </a:p>
          <a:p>
            <a:pPr marL="514350" indent="-514350">
              <a:buFont typeface="Calibri" pitchFamily="-107" charset="0"/>
              <a:buAutoNum type="arabicPeriod"/>
            </a:pPr>
            <a:r>
              <a:rPr lang="en-US" sz="3200" dirty="0" smtClean="0">
                <a:latin typeface="Arial" pitchFamily="-107" charset="0"/>
                <a:cs typeface="Arial" pitchFamily="-107" charset="0"/>
              </a:rPr>
              <a:t>How </a:t>
            </a:r>
            <a:r>
              <a:rPr lang="en-US" sz="3200" dirty="0">
                <a:latin typeface="Arial" pitchFamily="-107" charset="0"/>
                <a:cs typeface="Arial" pitchFamily="-107" charset="0"/>
              </a:rPr>
              <a:t>do government policies affect oligopoly behavior</a:t>
            </a:r>
            <a:r>
              <a:rPr lang="en-US" sz="3200" dirty="0" smtClean="0">
                <a:latin typeface="Arial" pitchFamily="-107" charset="0"/>
                <a:cs typeface="Arial" pitchFamily="-107" charset="0"/>
              </a:rPr>
              <a:t>?</a:t>
            </a: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are network externalities?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Escaping the Prisoner’</a:t>
            </a:r>
            <a:r>
              <a:rPr lang="en-US" altLang="ja-JP">
                <a:latin typeface="Helvetica Neue" pitchFamily="-107" charset="0"/>
                <a:cs typeface="Arial" pitchFamily="-107" charset="0"/>
              </a:rPr>
              <a:t>s Dilemma in the Long Run</a:t>
            </a:r>
            <a:endParaRPr lang="en-US">
              <a:latin typeface="Helvetica Neue" pitchFamily="-107" charset="0"/>
              <a:cs typeface="Arial" pitchFamily="-107" charset="0"/>
            </a:endParaRPr>
          </a:p>
        </p:txBody>
      </p:sp>
      <p:sp>
        <p:nvSpPr>
          <p:cNvPr id="37891"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Axelrod Tournament</a:t>
            </a:r>
          </a:p>
          <a:p>
            <a:pPr eaLnBrk="1" hangingPunct="1"/>
            <a:r>
              <a:rPr lang="en-US" sz="3200">
                <a:latin typeface="Helvetica Neue" pitchFamily="-107" charset="0"/>
                <a:cs typeface="Arial" pitchFamily="-107" charset="0"/>
              </a:rPr>
              <a:t>Which strategy won?</a:t>
            </a:r>
          </a:p>
          <a:p>
            <a:pPr eaLnBrk="1" hangingPunct="1"/>
            <a:r>
              <a:rPr lang="en-US" sz="3200">
                <a:latin typeface="Helvetica Neue" pitchFamily="-107" charset="0"/>
                <a:cs typeface="Arial" pitchFamily="-107" charset="0"/>
              </a:rPr>
              <a:t>Tit-for-Tat:</a:t>
            </a:r>
          </a:p>
          <a:p>
            <a:pPr lvl="1" eaLnBrk="1" hangingPunct="1"/>
            <a:r>
              <a:rPr lang="en-US" sz="2800">
                <a:latin typeface="Helvetica Neue" pitchFamily="-107" charset="0"/>
                <a:cs typeface="Arial" pitchFamily="-107" charset="0"/>
              </a:rPr>
              <a:t>Strategy that promotes cooperation among players mimicking the opponent’s most recent decision with repayment in kind.</a:t>
            </a:r>
          </a:p>
          <a:p>
            <a:pPr lvl="1" eaLnBrk="1" hangingPunct="1"/>
            <a:r>
              <a:rPr lang="en-US" sz="2800">
                <a:latin typeface="Helvetica Neue" pitchFamily="-107" charset="0"/>
                <a:cs typeface="Arial" pitchFamily="-107" charset="0"/>
              </a:rPr>
              <a:t>Why do you think it sustains cooperation?</a:t>
            </a:r>
          </a:p>
          <a:p>
            <a:pPr lvl="1" eaLnBrk="1" hangingPunct="1"/>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L.A. Confidential</a:t>
            </a:r>
            <a:endParaRPr lang="en-US">
              <a:latin typeface="Arial" pitchFamily="-107" charset="0"/>
              <a:cs typeface="Arial" pitchFamily="-107" charset="0"/>
            </a:endParaRPr>
          </a:p>
        </p:txBody>
      </p:sp>
      <p:sp>
        <p:nvSpPr>
          <p:cNvPr id="95234" name="Content Placeholder 2"/>
          <p:cNvSpPr>
            <a:spLocks noGrp="1"/>
          </p:cNvSpPr>
          <p:nvPr>
            <p:ph idx="1"/>
          </p:nvPr>
        </p:nvSpPr>
        <p:spPr>
          <a:xfrm>
            <a:off x="457200" y="1698625"/>
            <a:ext cx="8229600" cy="2743200"/>
          </a:xfrm>
        </p:spPr>
        <p:txBody>
          <a:bodyPr/>
          <a:lstStyle/>
          <a:p>
            <a:r>
              <a:rPr lang="en-US">
                <a:latin typeface="Arial" pitchFamily="-107" charset="0"/>
                <a:cs typeface="Arial" pitchFamily="-107" charset="0"/>
              </a:rPr>
              <a:t>A twist on the prisoner’s dilemma</a:t>
            </a:r>
          </a:p>
        </p:txBody>
      </p:sp>
      <p:pic>
        <p:nvPicPr>
          <p:cNvPr id="95235" name="Picture 4" descr="Tip #456: Prisoner’s Dilemma in L.A. Confidential">
            <a:hlinkClick r:id="rId3"/>
          </p:cNvPr>
          <p:cNvPicPr>
            <a:picLocks noChangeAspect="1"/>
          </p:cNvPicPr>
          <p:nvPr/>
        </p:nvPicPr>
        <p:blipFill>
          <a:blip r:embed="rId4"/>
          <a:srcRect l="20306" t="18303" r="22078" b="25455"/>
          <a:stretch>
            <a:fillRect/>
          </a:stretch>
        </p:blipFill>
        <p:spPr bwMode="auto">
          <a:xfrm>
            <a:off x="3697288" y="361632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Sequential Games—1 </a:t>
            </a:r>
          </a:p>
        </p:txBody>
      </p:sp>
      <p:sp>
        <p:nvSpPr>
          <p:cNvPr id="3" name="Content Placeholder 2"/>
          <p:cNvSpPr>
            <a:spLocks noGrp="1"/>
          </p:cNvSpPr>
          <p:nvPr>
            <p:ph idx="1"/>
          </p:nvPr>
        </p:nvSpPr>
        <p:spPr>
          <a:xfrm>
            <a:off x="457200" y="1712913"/>
            <a:ext cx="8450263" cy="4895850"/>
          </a:xfrm>
        </p:spPr>
        <p:txBody>
          <a:bodyPr/>
          <a:lstStyle/>
          <a:p>
            <a:r>
              <a:rPr lang="en-US" sz="3200">
                <a:latin typeface="Arial" pitchFamily="-107" charset="0"/>
                <a:cs typeface="Arial" pitchFamily="-107" charset="0"/>
              </a:rPr>
              <a:t>What if players take turns rather than moving at the same time?</a:t>
            </a:r>
          </a:p>
          <a:p>
            <a:r>
              <a:rPr lang="en-US" sz="3200">
                <a:latin typeface="Arial" pitchFamily="-107" charset="0"/>
                <a:cs typeface="Arial" pitchFamily="-107" charset="0"/>
              </a:rPr>
              <a:t>Backward induction</a:t>
            </a:r>
          </a:p>
          <a:p>
            <a:pPr lvl="1"/>
            <a:r>
              <a:rPr lang="en-US" sz="2800">
                <a:latin typeface="Arial" pitchFamily="-107" charset="0"/>
                <a:cs typeface="Arial" pitchFamily="-107" charset="0"/>
              </a:rPr>
              <a:t>The process of deducing backward from the end of a scenario to infer a sequence of optimal 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Cooperate or Not</a:t>
            </a:r>
          </a:p>
        </p:txBody>
      </p:sp>
      <p:graphicFrame>
        <p:nvGraphicFramePr>
          <p:cNvPr id="5" name="Table 4"/>
          <p:cNvGraphicFramePr>
            <a:graphicFrameLocks noGrp="1"/>
          </p:cNvGraphicFramePr>
          <p:nvPr>
            <p:extLst>
              <p:ext uri="{D42A27DB-BD31-4B8C-83A1-F6EECF244321}">
                <p14:modId xmlns:p14="http://schemas.microsoft.com/office/powerpoint/2010/main" val="1285573896"/>
              </p:ext>
            </p:extLst>
          </p:nvPr>
        </p:nvGraphicFramePr>
        <p:xfrm>
          <a:off x="652463" y="1844675"/>
          <a:ext cx="7593012" cy="3559178"/>
        </p:xfrm>
        <a:graphic>
          <a:graphicData uri="http://schemas.openxmlformats.org/drawingml/2006/table">
            <a:tbl>
              <a:tblPr/>
              <a:tblGrid>
                <a:gridCol w="1404937"/>
                <a:gridCol w="1365250"/>
                <a:gridCol w="1206500"/>
                <a:gridCol w="1204913"/>
                <a:gridCol w="1206500"/>
                <a:gridCol w="1204912"/>
              </a:tblGrid>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Iggy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Agree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Disagree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639763">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Azalea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Agree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70C0"/>
                          </a:solidFill>
                          <a:effectLst/>
                          <a:latin typeface="Arial" charset="0"/>
                          <a:ea typeface="Arial" charset="0"/>
                          <a:cs typeface="Arial" charset="0"/>
                        </a:rPr>
                        <a:t>$20,000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$75,000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397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$60,000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ea typeface="Arial" charset="0"/>
                          <a:cs typeface="Arial" charset="0"/>
                        </a:rPr>
                        <a:t>$50,000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639763">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Disagree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$50,000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$25,000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397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$35,000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$75,000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2" marR="68582"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2" marR="68582"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Oval 13"/>
          <p:cNvSpPr>
            <a:spLocks noChangeAspect="1"/>
          </p:cNvSpPr>
          <p:nvPr/>
        </p:nvSpPr>
        <p:spPr bwMode="auto">
          <a:xfrm>
            <a:off x="3348038" y="3265488"/>
            <a:ext cx="1096962" cy="1096962"/>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5" name="Oval 14"/>
          <p:cNvSpPr>
            <a:spLocks noChangeAspect="1"/>
          </p:cNvSpPr>
          <p:nvPr/>
        </p:nvSpPr>
        <p:spPr bwMode="auto">
          <a:xfrm>
            <a:off x="5795963" y="4562475"/>
            <a:ext cx="1096962" cy="1096963"/>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6" name="Oval 15"/>
          <p:cNvSpPr>
            <a:spLocks noChangeAspect="1"/>
          </p:cNvSpPr>
          <p:nvPr/>
        </p:nvSpPr>
        <p:spPr bwMode="auto">
          <a:xfrm>
            <a:off x="4787900" y="3821113"/>
            <a:ext cx="1096963"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17" name="Oval 16"/>
          <p:cNvSpPr>
            <a:spLocks noChangeAspect="1"/>
          </p:cNvSpPr>
          <p:nvPr/>
        </p:nvSpPr>
        <p:spPr bwMode="auto">
          <a:xfrm>
            <a:off x="7177088" y="2582863"/>
            <a:ext cx="1096962" cy="1098550"/>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par>
                          <p:cTn id="26" fill="hold" nodeType="afterGroup">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Sequential Games—2 </a:t>
            </a:r>
          </a:p>
        </p:txBody>
      </p:sp>
      <p:pic>
        <p:nvPicPr>
          <p:cNvPr id="101378" name="Picture 4" descr="A decision tree for a sequential game. Azalea goes first, and can agree or disagree. Iggy goes second, and can agree or disagree. If Azalea agrees, and Iggy agrees, Azalea gets 60,000 dollars while Iggy gets 20,000 dollars. If Azalea agrees, and Iggy disagrees, Azalea gets 50,000 dollars while Iggy gets 75,000 dollars. If Azalea disagrees, and Iggy agrees, Azalea gets 35,000 dollars while Iggy gets 50,000 dollars. If Azalea disagrees, and Iggy disagrees, Azalea gets 75,000 dollars while Iggy gets 25,000 dollars."/>
          <p:cNvPicPr>
            <a:picLocks noChangeAspect="1"/>
          </p:cNvPicPr>
          <p:nvPr/>
        </p:nvPicPr>
        <p:blipFill>
          <a:blip r:embed="rId3"/>
          <a:srcRect t="6981" b="3430"/>
          <a:stretch>
            <a:fillRect/>
          </a:stretch>
        </p:blipFill>
        <p:spPr bwMode="auto">
          <a:xfrm>
            <a:off x="457200" y="2143056"/>
            <a:ext cx="8229600" cy="3749605"/>
          </a:xfrm>
          <a:prstGeom prst="rect">
            <a:avLst/>
          </a:prstGeom>
          <a:noFill/>
          <a:ln w="9525">
            <a:noFill/>
            <a:miter lim="800000"/>
            <a:headEnd/>
            <a:tailEnd/>
          </a:ln>
        </p:spPr>
      </p:pic>
      <p:sp>
        <p:nvSpPr>
          <p:cNvPr id="7" name="Freeform 6" descr=" "/>
          <p:cNvSpPr>
            <a:spLocks/>
          </p:cNvSpPr>
          <p:nvPr/>
        </p:nvSpPr>
        <p:spPr bwMode="auto">
          <a:xfrm>
            <a:off x="2674592" y="4634088"/>
            <a:ext cx="693737" cy="649288"/>
          </a:xfrm>
          <a:custGeom>
            <a:avLst/>
            <a:gdLst>
              <a:gd name="T0" fmla="*/ 0 w 693174"/>
              <a:gd name="T1" fmla="*/ 0 h 648929"/>
              <a:gd name="T2" fmla="*/ 695993 w 693174"/>
              <a:gd name="T3" fmla="*/ 650726 h 648929"/>
              <a:gd name="T4" fmla="*/ 0 60000 65536"/>
              <a:gd name="T5" fmla="*/ 0 60000 65536"/>
            </a:gdLst>
            <a:ahLst/>
            <a:cxnLst>
              <a:cxn ang="T4">
                <a:pos x="T0" y="T1"/>
              </a:cxn>
              <a:cxn ang="T5">
                <a:pos x="T2" y="T3"/>
              </a:cxn>
            </a:cxnLst>
            <a:rect l="0" t="0" r="r" b="b"/>
            <a:pathLst>
              <a:path w="693174" h="648929">
                <a:moveTo>
                  <a:pt x="0" y="0"/>
                </a:moveTo>
                <a:lnTo>
                  <a:pt x="693174" y="648929"/>
                </a:lnTo>
              </a:path>
            </a:pathLst>
          </a:custGeom>
          <a:noFill/>
          <a:ln w="762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8" name="Freeform 7" descr=" "/>
          <p:cNvSpPr>
            <a:spLocks/>
          </p:cNvSpPr>
          <p:nvPr/>
        </p:nvSpPr>
        <p:spPr bwMode="auto">
          <a:xfrm flipV="1">
            <a:off x="6532744" y="4704642"/>
            <a:ext cx="692150" cy="649288"/>
          </a:xfrm>
          <a:custGeom>
            <a:avLst/>
            <a:gdLst>
              <a:gd name="T0" fmla="*/ 0 w 693174"/>
              <a:gd name="T1" fmla="*/ 0 h 648929"/>
              <a:gd name="T2" fmla="*/ 688070 w 693174"/>
              <a:gd name="T3" fmla="*/ 650726 h 648929"/>
              <a:gd name="T4" fmla="*/ 0 60000 65536"/>
              <a:gd name="T5" fmla="*/ 0 60000 65536"/>
            </a:gdLst>
            <a:ahLst/>
            <a:cxnLst>
              <a:cxn ang="T4">
                <a:pos x="T0" y="T1"/>
              </a:cxn>
              <a:cxn ang="T5">
                <a:pos x="T2" y="T3"/>
              </a:cxn>
            </a:cxnLst>
            <a:rect l="0" t="0" r="r" b="b"/>
            <a:pathLst>
              <a:path w="693174" h="648929">
                <a:moveTo>
                  <a:pt x="0" y="0"/>
                </a:moveTo>
                <a:lnTo>
                  <a:pt x="693174" y="648929"/>
                </a:lnTo>
              </a:path>
            </a:pathLst>
          </a:custGeom>
          <a:noFill/>
          <a:ln w="762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9" name="Freeform 8" descr=" "/>
          <p:cNvSpPr>
            <a:spLocks/>
          </p:cNvSpPr>
          <p:nvPr/>
        </p:nvSpPr>
        <p:spPr bwMode="auto">
          <a:xfrm flipV="1">
            <a:off x="5236816" y="3006544"/>
            <a:ext cx="692150" cy="649287"/>
          </a:xfrm>
          <a:custGeom>
            <a:avLst/>
            <a:gdLst>
              <a:gd name="T0" fmla="*/ 0 w 693174"/>
              <a:gd name="T1" fmla="*/ 0 h 648929"/>
              <a:gd name="T2" fmla="*/ 688070 w 693174"/>
              <a:gd name="T3" fmla="*/ 650721 h 648929"/>
              <a:gd name="T4" fmla="*/ 0 60000 65536"/>
              <a:gd name="T5" fmla="*/ 0 60000 65536"/>
            </a:gdLst>
            <a:ahLst/>
            <a:cxnLst>
              <a:cxn ang="T4">
                <a:pos x="T0" y="T1"/>
              </a:cxn>
              <a:cxn ang="T5">
                <a:pos x="T2" y="T3"/>
              </a:cxn>
            </a:cxnLst>
            <a:rect l="0" t="0" r="r" b="b"/>
            <a:pathLst>
              <a:path w="693174" h="648929">
                <a:moveTo>
                  <a:pt x="0" y="0"/>
                </a:moveTo>
                <a:lnTo>
                  <a:pt x="693174" y="648929"/>
                </a:lnTo>
              </a:path>
            </a:pathLst>
          </a:custGeom>
          <a:noFill/>
          <a:ln w="762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defRPr/>
            </a:pPr>
            <a:endParaRPr lang="en-US">
              <a:latin typeface="Calibri" charset="0"/>
              <a:ea typeface="MS PGothic"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Game Theory: Some Extensions</a:t>
            </a:r>
          </a:p>
        </p:txBody>
      </p:sp>
      <p:sp>
        <p:nvSpPr>
          <p:cNvPr id="38915" name="Content Placeholder 2"/>
          <p:cNvSpPr>
            <a:spLocks noGrp="1"/>
          </p:cNvSpPr>
          <p:nvPr>
            <p:ph idx="1"/>
          </p:nvPr>
        </p:nvSpPr>
        <p:spPr>
          <a:xfrm>
            <a:off x="457200" y="1712913"/>
            <a:ext cx="8229600" cy="4895850"/>
          </a:xfrm>
        </p:spPr>
        <p:txBody>
          <a:bodyPr/>
          <a:lstStyle/>
          <a:p>
            <a:pPr eaLnBrk="1" hangingPunct="1"/>
            <a:r>
              <a:rPr lang="en-US" sz="2800">
                <a:latin typeface="Helvetica Neue" pitchFamily="-107" charset="0"/>
                <a:cs typeface="Arial" pitchFamily="-107" charset="0"/>
              </a:rPr>
              <a:t>So far all the games we’ve seen had a dominant strategy.</a:t>
            </a:r>
          </a:p>
          <a:p>
            <a:pPr eaLnBrk="1" hangingPunct="1"/>
            <a:r>
              <a:rPr lang="en-US" sz="2800">
                <a:latin typeface="Helvetica Neue" pitchFamily="-107" charset="0"/>
                <a:cs typeface="Arial" pitchFamily="-107" charset="0"/>
              </a:rPr>
              <a:t>We also saw that if both players have a dominant strategy, that outcome is a Nash equilibrium.</a:t>
            </a:r>
          </a:p>
          <a:p>
            <a:pPr eaLnBrk="1" hangingPunct="1"/>
            <a:r>
              <a:rPr lang="en-US" sz="2800">
                <a:latin typeface="Helvetica Neue" pitchFamily="-107" charset="0"/>
                <a:cs typeface="Arial" pitchFamily="-107" charset="0"/>
              </a:rPr>
              <a:t>In many games, neither player has a dominant strategy.</a:t>
            </a:r>
          </a:p>
          <a:p>
            <a:pPr eaLnBrk="1" hangingPunct="1"/>
            <a:r>
              <a:rPr lang="en-US" sz="2800">
                <a:latin typeface="Helvetica Neue" pitchFamily="-107" charset="0"/>
                <a:cs typeface="Arial" pitchFamily="-107" charset="0"/>
              </a:rPr>
              <a:t>And in some games, there is either no Nash equilibrium or multiple Nash equilibria.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510588" cy="1527175"/>
          </a:xfrm>
        </p:spPr>
        <p:txBody>
          <a:bodyPr/>
          <a:lstStyle/>
          <a:p>
            <a:r>
              <a:rPr lang="en-US">
                <a:latin typeface="Helvetica Neue" pitchFamily="-107" charset="0"/>
                <a:cs typeface="Arial" pitchFamily="-107" charset="0"/>
              </a:rPr>
              <a:t>No Dominant Strategy or Nash Equilibrium: Racquetball</a:t>
            </a:r>
          </a:p>
        </p:txBody>
      </p:sp>
      <p:pic>
        <p:nvPicPr>
          <p:cNvPr id="105474" name="Picture 2" descr="A 2 by 2 payoff matrix of when no dominant strategy exists: Rachel guesses left or right and Joey hits to his left or to his right. In the top left corner, if Rachel guesses to the left and Joey hits to the left, Rachel wins the point and Joey loses the point. In the top right corner, if Rachel guesses to the right and Joey hits to the left, Rachel loses the point and Joey wins the point. In the bottom left corner, if Rachel guesses to the left and Joey hits to the right, Rachel loses the point and Joey wins the point. In the bottom right corner, if Rachel guesses to the right and Joey hits to the right, Rachel wins the point and Joey loses the point."/>
          <p:cNvPicPr>
            <a:picLocks noChangeAspect="1" noChangeArrowheads="1"/>
          </p:cNvPicPr>
          <p:nvPr/>
        </p:nvPicPr>
        <p:blipFill>
          <a:blip r:embed="rId3"/>
          <a:srcRect t="4338"/>
          <a:stretch>
            <a:fillRect/>
          </a:stretch>
        </p:blipFill>
        <p:spPr bwMode="auto">
          <a:xfrm>
            <a:off x="842963" y="1752600"/>
            <a:ext cx="7459662" cy="484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Multiple Nash Equilibria: Battle of the Sexes</a:t>
            </a:r>
            <a:endParaRPr lang="en-US">
              <a:latin typeface="Arial" pitchFamily="-107" charset="0"/>
              <a:cs typeface="Arial"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42636076"/>
              </p:ext>
            </p:extLst>
          </p:nvPr>
        </p:nvGraphicFramePr>
        <p:xfrm>
          <a:off x="103188" y="1844675"/>
          <a:ext cx="8731250" cy="3743328"/>
        </p:xfrm>
        <a:graphic>
          <a:graphicData uri="http://schemas.openxmlformats.org/drawingml/2006/table">
            <a:tbl>
              <a:tblPr/>
              <a:tblGrid>
                <a:gridCol w="1616075"/>
                <a:gridCol w="1570037"/>
                <a:gridCol w="1387475"/>
                <a:gridCol w="1384300"/>
                <a:gridCol w="1387475"/>
                <a:gridCol w="1385888"/>
              </a:tblGrid>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Juliet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Rest X</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Rest Y</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731838">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ea typeface="Arial" charset="0"/>
                          <a:cs typeface="Arial" charset="0"/>
                        </a:rPr>
                        <a:t>Romeo</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Rest X</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2nd 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Third 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731838">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Third 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639763">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Rest Y</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Arial" charset="0"/>
                          <a:ea typeface="Arial" charset="0"/>
                          <a:cs typeface="Arial" charset="0"/>
                        </a:rPr>
                        <a:t>Worst</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Arial" charset="0"/>
                          <a:cs typeface="Arial" charset="0"/>
                        </a:rPr>
                        <a:t>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6397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Worst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2nd Best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Oval 4"/>
          <p:cNvSpPr>
            <a:spLocks noChangeAspect="1"/>
          </p:cNvSpPr>
          <p:nvPr/>
        </p:nvSpPr>
        <p:spPr bwMode="auto">
          <a:xfrm>
            <a:off x="3141663" y="3397250"/>
            <a:ext cx="1096962" cy="1096963"/>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6" name="Oval 5"/>
          <p:cNvSpPr>
            <a:spLocks noChangeAspect="1"/>
          </p:cNvSpPr>
          <p:nvPr/>
        </p:nvSpPr>
        <p:spPr bwMode="auto">
          <a:xfrm>
            <a:off x="6022975" y="4759325"/>
            <a:ext cx="1409700" cy="1096963"/>
          </a:xfrm>
          <a:prstGeom prst="ellipse">
            <a:avLst/>
          </a:prstGeom>
          <a:noFill/>
          <a:ln w="38100">
            <a:solidFill>
              <a:srgbClr val="FF000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7" name="Oval 6"/>
          <p:cNvSpPr>
            <a:spLocks noChangeAspect="1"/>
          </p:cNvSpPr>
          <p:nvPr/>
        </p:nvSpPr>
        <p:spPr bwMode="auto">
          <a:xfrm>
            <a:off x="7880350" y="4035425"/>
            <a:ext cx="1096963" cy="1096963"/>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
        <p:nvSpPr>
          <p:cNvPr id="8" name="Oval 7"/>
          <p:cNvSpPr>
            <a:spLocks noChangeAspect="1"/>
          </p:cNvSpPr>
          <p:nvPr/>
        </p:nvSpPr>
        <p:spPr bwMode="auto">
          <a:xfrm>
            <a:off x="4764088" y="2655888"/>
            <a:ext cx="1411287" cy="1096962"/>
          </a:xfrm>
          <a:prstGeom prst="ellipse">
            <a:avLst/>
          </a:prstGeom>
          <a:noFill/>
          <a:ln w="38100">
            <a:solidFill>
              <a:srgbClr val="0070C0"/>
            </a:solidFill>
            <a:round/>
            <a:headEnd/>
            <a:tailEnd/>
          </a:ln>
          <a:effectLst>
            <a:outerShdw blurRad="63500" dist="23000" sx="999" sy="999"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111618" name="Content Placeholder 2"/>
          <p:cNvSpPr>
            <a:spLocks noGrp="1"/>
          </p:cNvSpPr>
          <p:nvPr>
            <p:ph idx="1"/>
          </p:nvPr>
        </p:nvSpPr>
        <p:spPr>
          <a:xfrm>
            <a:off x="273050" y="1712913"/>
            <a:ext cx="8696325" cy="4895850"/>
          </a:xfrm>
        </p:spPr>
        <p:txBody>
          <a:bodyPr/>
          <a:lstStyle/>
          <a:p>
            <a:r>
              <a:rPr lang="en-US">
                <a:latin typeface="Helvetica Neue" pitchFamily="-107" charset="0"/>
                <a:cs typeface="Arial" pitchFamily="-107" charset="0"/>
              </a:rPr>
              <a:t>How can a pure strategy Nash equilibrium be accurately described?</a:t>
            </a:r>
          </a:p>
          <a:p>
            <a:pPr marL="971550" lvl="1" indent="-514350">
              <a:buFont typeface="Calibri" pitchFamily="-107" charset="0"/>
              <a:buAutoNum type="alphaUcPeriod"/>
            </a:pPr>
            <a:r>
              <a:rPr lang="en-US">
                <a:latin typeface="Helvetica Neue" pitchFamily="-107" charset="0"/>
                <a:cs typeface="Arial" pitchFamily="-107" charset="0"/>
              </a:rPr>
              <a:t>It is always the overall best outcome.</a:t>
            </a:r>
          </a:p>
          <a:p>
            <a:pPr marL="971550" lvl="1" indent="-514350">
              <a:buFont typeface="Calibri" pitchFamily="-107" charset="0"/>
              <a:buAutoNum type="alphaUcPeriod"/>
            </a:pPr>
            <a:r>
              <a:rPr lang="en-US">
                <a:latin typeface="Helvetica Neue" pitchFamily="-107" charset="0"/>
                <a:cs typeface="Arial" pitchFamily="-107" charset="0"/>
              </a:rPr>
              <a:t>It’</a:t>
            </a:r>
            <a:r>
              <a:rPr lang="en-US" altLang="ja-JP">
                <a:latin typeface="Helvetica Neue" pitchFamily="-107" charset="0"/>
                <a:cs typeface="Arial" pitchFamily="-107" charset="0"/>
              </a:rPr>
              <a:t>s an outcome in which neither player wants to change strategies.</a:t>
            </a:r>
          </a:p>
          <a:p>
            <a:pPr marL="971550" lvl="1" indent="-514350">
              <a:buFont typeface="Calibri" pitchFamily="-107" charset="0"/>
              <a:buAutoNum type="alphaUcPeriod"/>
            </a:pPr>
            <a:r>
              <a:rPr lang="en-US">
                <a:latin typeface="Helvetica Neue" pitchFamily="-107" charset="0"/>
                <a:cs typeface="Arial" pitchFamily="-107" charset="0"/>
              </a:rPr>
              <a:t>It can only be reached by collusion.</a:t>
            </a:r>
          </a:p>
          <a:p>
            <a:pPr marL="971550" lvl="1" indent="-514350">
              <a:buFont typeface="Calibri" pitchFamily="-107" charset="0"/>
              <a:buAutoNum type="alphaUcPeriod"/>
            </a:pPr>
            <a:r>
              <a:rPr lang="en-US">
                <a:latin typeface="Helvetica Neue" pitchFamily="-107" charset="0"/>
                <a:cs typeface="Arial" pitchFamily="-107" charset="0"/>
              </a:rPr>
              <a:t>One exists in all games.</a:t>
            </a:r>
          </a:p>
        </p:txBody>
      </p:sp>
      <p:sp>
        <p:nvSpPr>
          <p:cNvPr id="4" name="Rectangle 3" descr="Correct answer: B, It's an outcome in which neither player wants to change strategies."/>
          <p:cNvSpPr>
            <a:spLocks noChangeArrowheads="1"/>
          </p:cNvSpPr>
          <p:nvPr/>
        </p:nvSpPr>
        <p:spPr bwMode="auto">
          <a:xfrm>
            <a:off x="663575" y="3513138"/>
            <a:ext cx="7853363" cy="1109662"/>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Know—4 </a:t>
            </a:r>
          </a:p>
        </p:txBody>
      </p:sp>
      <p:sp>
        <p:nvSpPr>
          <p:cNvPr id="113666" name="Content Placeholder 2"/>
          <p:cNvSpPr>
            <a:spLocks noGrp="1"/>
          </p:cNvSpPr>
          <p:nvPr>
            <p:ph idx="1"/>
          </p:nvPr>
        </p:nvSpPr>
        <p:spPr>
          <a:xfrm>
            <a:off x="161925" y="1639888"/>
            <a:ext cx="8643938" cy="3074987"/>
          </a:xfrm>
        </p:spPr>
        <p:txBody>
          <a:bodyPr/>
          <a:lstStyle/>
          <a:p>
            <a:r>
              <a:rPr lang="en-US" sz="3200">
                <a:latin typeface="Arial" pitchFamily="-107" charset="0"/>
                <a:cs typeface="Arial" pitchFamily="-107" charset="0"/>
              </a:rPr>
              <a:t>Based on the table below, which outcome reflects the dominant strategy?</a:t>
            </a:r>
          </a:p>
          <a:p>
            <a:pPr marL="914400" lvl="1" indent="-514350">
              <a:buFont typeface="Calibri" pitchFamily="-107" charset="0"/>
              <a:buAutoNum type="alphaUcPeriod"/>
            </a:pPr>
            <a:r>
              <a:rPr lang="en-US" sz="2800">
                <a:latin typeface="Arial" pitchFamily="-107" charset="0"/>
                <a:cs typeface="Arial" pitchFamily="-107" charset="0"/>
              </a:rPr>
              <a:t>top left</a:t>
            </a:r>
          </a:p>
          <a:p>
            <a:pPr marL="914400" lvl="1" indent="-514350">
              <a:buFont typeface="Calibri" pitchFamily="-107" charset="0"/>
              <a:buAutoNum type="alphaUcPeriod"/>
            </a:pPr>
            <a:r>
              <a:rPr lang="en-US" sz="2800">
                <a:latin typeface="Arial" pitchFamily="-107" charset="0"/>
                <a:cs typeface="Arial" pitchFamily="-107" charset="0"/>
              </a:rPr>
              <a:t>top right</a:t>
            </a:r>
          </a:p>
          <a:p>
            <a:pPr marL="914400" lvl="1" indent="-514350">
              <a:buFont typeface="Calibri" pitchFamily="-107" charset="0"/>
              <a:buAutoNum type="alphaUcPeriod"/>
            </a:pPr>
            <a:r>
              <a:rPr lang="en-US" sz="2800">
                <a:latin typeface="Arial" pitchFamily="-107" charset="0"/>
                <a:cs typeface="Arial" pitchFamily="-107" charset="0"/>
              </a:rPr>
              <a:t>bottom left</a:t>
            </a:r>
          </a:p>
          <a:p>
            <a:pPr marL="914400" lvl="1" indent="-514350">
              <a:buFont typeface="Calibri" pitchFamily="-107" charset="0"/>
              <a:buAutoNum type="alphaUcPeriod"/>
            </a:pPr>
            <a:r>
              <a:rPr lang="en-US" sz="2800">
                <a:latin typeface="Arial" pitchFamily="-107" charset="0"/>
                <a:cs typeface="Arial" pitchFamily="-107" charset="0"/>
              </a:rPr>
              <a:t>bottom right</a:t>
            </a:r>
          </a:p>
        </p:txBody>
      </p:sp>
      <p:graphicFrame>
        <p:nvGraphicFramePr>
          <p:cNvPr id="4" name="Table 3"/>
          <p:cNvGraphicFramePr>
            <a:graphicFrameLocks noGrp="1"/>
          </p:cNvGraphicFramePr>
          <p:nvPr>
            <p:extLst>
              <p:ext uri="{D42A27DB-BD31-4B8C-83A1-F6EECF244321}">
                <p14:modId xmlns:p14="http://schemas.microsoft.com/office/powerpoint/2010/main" val="1978566262"/>
              </p:ext>
            </p:extLst>
          </p:nvPr>
        </p:nvGraphicFramePr>
        <p:xfrm>
          <a:off x="265113" y="4714875"/>
          <a:ext cx="8156575" cy="2144715"/>
        </p:xfrm>
        <a:graphic>
          <a:graphicData uri="http://schemas.openxmlformats.org/drawingml/2006/table">
            <a:tbl>
              <a:tblPr/>
              <a:tblGrid>
                <a:gridCol w="1509712"/>
                <a:gridCol w="1466850"/>
                <a:gridCol w="1295400"/>
                <a:gridCol w="1293813"/>
                <a:gridCol w="1296987"/>
                <a:gridCol w="1293813"/>
              </a:tblGrid>
              <a:tr h="398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70C0"/>
                          </a:solidFill>
                          <a:effectLst/>
                          <a:latin typeface="Arial" charset="0"/>
                          <a:ea typeface="Arial" charset="0"/>
                          <a:cs typeface="Arial" charset="0"/>
                        </a:rPr>
                        <a:t>University Subs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horzOverflow="overflow">
                    <a:lnL>
                      <a:noFill/>
                    </a:lnL>
                    <a:lnR>
                      <a:noFill/>
                    </a:lnR>
                    <a:lnT>
                      <a:noFill/>
                    </a:lnT>
                    <a:lnB>
                      <a:noFill/>
                    </a:lnB>
                    <a:lnTlToBr>
                      <a:noFill/>
                    </a:lnTlToBr>
                    <a:lnBlToTr>
                      <a:noFill/>
                    </a:lnBlToTr>
                    <a:solidFill>
                      <a:srgbClr val="C6D9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70C0"/>
                          </a:solidFill>
                          <a:effectLst/>
                          <a:latin typeface="Arial" charset="0"/>
                          <a:ea typeface="Arial" charset="0"/>
                          <a:cs typeface="Arial" charset="0"/>
                        </a:rPr>
                        <a:t>2-for-1</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79" marR="68579"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Keep Prices High</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360363">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Savory Sandwiches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2-for-1</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 $5,000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03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Keeps Prices High</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70C0"/>
                          </a:solidFill>
                          <a:effectLst/>
                          <a:latin typeface="Arial" charset="0"/>
                          <a:ea typeface="Arial" charset="0"/>
                          <a:cs typeface="Arial" charset="0"/>
                        </a:rPr>
                        <a:t>$10,000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0363">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 $5,000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charset="0"/>
                          <a:ea typeface="Arial" charset="0"/>
                          <a:cs typeface="Arial" charset="0"/>
                        </a:rPr>
                        <a:t>$10,000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9" marR="68579"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79" marR="68579"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4" descr="Correct answer: A, top left"/>
          <p:cNvSpPr>
            <a:spLocks noChangeArrowheads="1"/>
          </p:cNvSpPr>
          <p:nvPr/>
        </p:nvSpPr>
        <p:spPr bwMode="auto">
          <a:xfrm>
            <a:off x="461963" y="2687638"/>
            <a:ext cx="2576512" cy="5080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What Is Oligopoly?</a:t>
            </a:r>
          </a:p>
        </p:txBody>
      </p:sp>
      <p:pic>
        <p:nvPicPr>
          <p:cNvPr id="4" name="Picture 3" descr="Table 13.1 compares Oligopoly to Other Market Structures. It contains four columns and four rows. The column headings are Competitive market, Monopolisitic competition, Oligopoply, and Monopoly."/>
          <p:cNvPicPr>
            <a:picLocks noChangeAspect="1"/>
          </p:cNvPicPr>
          <p:nvPr/>
        </p:nvPicPr>
        <p:blipFill>
          <a:blip r:embed="rId3"/>
          <a:srcRect b="6603"/>
          <a:stretch>
            <a:fillRect/>
          </a:stretch>
        </p:blipFill>
        <p:spPr>
          <a:xfrm>
            <a:off x="304800" y="2106168"/>
            <a:ext cx="8534400" cy="2470977"/>
          </a:xfrm>
          <a:prstGeom prst="rect">
            <a:avLst/>
          </a:prstGeom>
        </p:spPr>
      </p:pic>
      <p:sp>
        <p:nvSpPr>
          <p:cNvPr id="5" name="Rectangle 4"/>
          <p:cNvSpPr/>
          <p:nvPr/>
        </p:nvSpPr>
        <p:spPr>
          <a:xfrm>
            <a:off x="4568692" y="3377739"/>
            <a:ext cx="1137763" cy="185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vv</a:t>
            </a:r>
            <a:endParaRPr lang="en-US" dirty="0"/>
          </a:p>
        </p:txBody>
      </p:sp>
      <p:sp>
        <p:nvSpPr>
          <p:cNvPr id="6" name="Rectangle 5"/>
          <p:cNvSpPr/>
          <p:nvPr/>
        </p:nvSpPr>
        <p:spPr>
          <a:xfrm>
            <a:off x="4562334" y="3671245"/>
            <a:ext cx="1523376" cy="35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vv</a:t>
            </a:r>
            <a:endParaRPr lang="en-US" dirty="0"/>
          </a:p>
        </p:txBody>
      </p:sp>
      <p:sp>
        <p:nvSpPr>
          <p:cNvPr id="7" name="Rectangle 6"/>
          <p:cNvSpPr/>
          <p:nvPr/>
        </p:nvSpPr>
        <p:spPr>
          <a:xfrm>
            <a:off x="4582436" y="4097039"/>
            <a:ext cx="1523376" cy="35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Informant</a:t>
            </a:r>
            <a:endParaRPr lang="en-US">
              <a:latin typeface="Arial" pitchFamily="-107" charset="0"/>
              <a:cs typeface="Arial" pitchFamily="-107" charset="0"/>
            </a:endParaRPr>
          </a:p>
        </p:txBody>
      </p:sp>
      <p:sp>
        <p:nvSpPr>
          <p:cNvPr id="115714" name="Content Placeholder 2"/>
          <p:cNvSpPr>
            <a:spLocks noGrp="1"/>
          </p:cNvSpPr>
          <p:nvPr>
            <p:ph idx="1"/>
          </p:nvPr>
        </p:nvSpPr>
        <p:spPr>
          <a:xfrm>
            <a:off x="457200" y="1712913"/>
            <a:ext cx="8229600" cy="4895850"/>
          </a:xfrm>
        </p:spPr>
        <p:txBody>
          <a:bodyPr/>
          <a:lstStyle/>
          <a:p>
            <a:pPr>
              <a:buFontTx/>
              <a:buChar char="•"/>
            </a:pPr>
            <a:r>
              <a:rPr lang="en-US" sz="3200">
                <a:latin typeface="Arial" pitchFamily="-107" charset="0"/>
                <a:cs typeface="Arial" pitchFamily="-107" charset="0"/>
              </a:rPr>
              <a:t>How do government policies affect oligopoly behavior?</a:t>
            </a:r>
          </a:p>
        </p:txBody>
      </p:sp>
      <p:pic>
        <p:nvPicPr>
          <p:cNvPr id="115715" name="Picture 4" descr="Tip #484: Collusion in The Informant">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Government Policies and</a:t>
            </a:r>
            <a:br>
              <a:rPr lang="en-US">
                <a:latin typeface="Helvetica Neue" pitchFamily="-107" charset="0"/>
                <a:cs typeface="Arial" pitchFamily="-107" charset="0"/>
              </a:rPr>
            </a:br>
            <a:r>
              <a:rPr lang="en-US">
                <a:latin typeface="Helvetica Neue" pitchFamily="-107" charset="0"/>
                <a:cs typeface="Arial" pitchFamily="-107" charset="0"/>
              </a:rPr>
              <a:t>Oligopoly Behavior</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40963"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Antitrust policy</a:t>
            </a:r>
          </a:p>
          <a:p>
            <a:pPr lvl="1" eaLnBrk="1" hangingPunct="1"/>
            <a:r>
              <a:rPr lang="en-US" sz="2800" dirty="0">
                <a:latin typeface="Helvetica Neue" pitchFamily="-107" charset="0"/>
                <a:cs typeface="Arial" pitchFamily="-107" charset="0"/>
              </a:rPr>
              <a:t>Government efforts that attempt to prevent oligopolies from behaving like monopolies</a:t>
            </a:r>
          </a:p>
          <a:p>
            <a:pPr eaLnBrk="1" hangingPunct="1"/>
            <a:r>
              <a:rPr lang="en-US" sz="3200" dirty="0">
                <a:latin typeface="Helvetica Neue" pitchFamily="-107" charset="0"/>
                <a:cs typeface="Arial" pitchFamily="-107" charset="0"/>
              </a:rPr>
              <a:t>Sherman Act of 1890</a:t>
            </a:r>
          </a:p>
          <a:p>
            <a:pPr lvl="1" eaLnBrk="1" hangingPunct="1"/>
            <a:r>
              <a:rPr lang="ja-JP" altLang="en-US" sz="2800" dirty="0">
                <a:latin typeface="Arial" pitchFamily="-107" charset="0"/>
                <a:cs typeface="Arial" pitchFamily="-107" charset="0"/>
              </a:rPr>
              <a:t>“</a:t>
            </a:r>
            <a:r>
              <a:rPr lang="en-US" altLang="ja-JP" sz="2800" dirty="0">
                <a:latin typeface="Arial" pitchFamily="-107" charset="0"/>
                <a:cs typeface="Arial" pitchFamily="-107" charset="0"/>
              </a:rPr>
              <a:t>Every person who shall monopolize, or attempt to monopolize, or combine or conspire with any other person or persons, to monopolize any part of the trade or commerce among the several States, or with foreign nations, shall be deemed guilty of a felony.</a:t>
            </a:r>
            <a:r>
              <a:rPr lang="ja-JP" altLang="en-US" sz="2800" dirty="0">
                <a:latin typeface="Arial" pitchFamily="-107" charset="0"/>
                <a:cs typeface="Arial" pitchFamily="-107" charset="0"/>
              </a:rPr>
              <a:t>”</a:t>
            </a: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Government Policies and</a:t>
            </a:r>
            <a:br>
              <a:rPr lang="en-US">
                <a:latin typeface="Helvetica Neue" pitchFamily="-107" charset="0"/>
                <a:cs typeface="Arial" pitchFamily="-107" charset="0"/>
              </a:rPr>
            </a:br>
            <a:r>
              <a:rPr lang="en-US">
                <a:latin typeface="Helvetica Neue" pitchFamily="-107" charset="0"/>
                <a:cs typeface="Arial" pitchFamily="-107" charset="0"/>
              </a:rPr>
              <a:t>Oligopoly Behavior</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41987"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Clayton Act (1914)</a:t>
            </a:r>
            <a:endParaRPr lang="en-US" sz="2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Price discrimination that lessens competition</a:t>
            </a:r>
          </a:p>
          <a:p>
            <a:pPr lvl="1" eaLnBrk="1" hangingPunct="1"/>
            <a:r>
              <a:rPr lang="en-US" sz="2800" dirty="0">
                <a:latin typeface="Helvetica Neue" pitchFamily="-107" charset="0"/>
                <a:cs typeface="Arial" pitchFamily="-107" charset="0"/>
              </a:rPr>
              <a:t>Exclusive dealings that restrict the ability of a buyer to deal with competitors</a:t>
            </a:r>
          </a:p>
          <a:p>
            <a:pPr lvl="1" eaLnBrk="1" hangingPunct="1"/>
            <a:r>
              <a:rPr lang="en-US" sz="2800" dirty="0">
                <a:latin typeface="Helvetica Neue" pitchFamily="-107" charset="0"/>
                <a:cs typeface="Arial" pitchFamily="-107" charset="0"/>
              </a:rPr>
              <a:t>Tying arrangements (similar to bundling)</a:t>
            </a:r>
          </a:p>
          <a:p>
            <a:pPr lvl="1" eaLnBrk="1" hangingPunct="1"/>
            <a:r>
              <a:rPr lang="en-US" sz="2800" dirty="0">
                <a:latin typeface="Helvetica Neue" pitchFamily="-107" charset="0"/>
                <a:cs typeface="Arial" pitchFamily="-107" charset="0"/>
              </a:rPr>
              <a:t>Mergers that lessen competition</a:t>
            </a:r>
          </a:p>
          <a:p>
            <a:pPr lvl="1" eaLnBrk="1" hangingPunct="1"/>
            <a:r>
              <a:rPr lang="en-US" sz="2800" dirty="0">
                <a:latin typeface="Helvetica Neue" pitchFamily="-107" charset="0"/>
                <a:cs typeface="Arial" pitchFamily="-107" charset="0"/>
              </a:rPr>
              <a:t>Prevents a person from serving as a director on more than one board in the same industry</a:t>
            </a:r>
          </a:p>
          <a:p>
            <a:pPr lvl="1" eaLnBrk="1" hangingPunct="1"/>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Predatory Pricing</a:t>
            </a:r>
          </a:p>
        </p:txBody>
      </p:sp>
      <p:sp>
        <p:nvSpPr>
          <p:cNvPr id="43011" name="Content Placeholder 2"/>
          <p:cNvSpPr>
            <a:spLocks noGrp="1"/>
          </p:cNvSpPr>
          <p:nvPr>
            <p:ph idx="1"/>
          </p:nvPr>
        </p:nvSpPr>
        <p:spPr>
          <a:xfrm>
            <a:off x="152400" y="1612900"/>
            <a:ext cx="8586788" cy="5059363"/>
          </a:xfrm>
        </p:spPr>
        <p:txBody>
          <a:bodyPr/>
          <a:lstStyle/>
          <a:p>
            <a:pPr eaLnBrk="1" hangingPunct="1"/>
            <a:r>
              <a:rPr lang="en-US" sz="3200">
                <a:latin typeface="Helvetica Neue" pitchFamily="-107" charset="0"/>
                <a:cs typeface="Arial" pitchFamily="-107" charset="0"/>
              </a:rPr>
              <a:t>Predatory pricing</a:t>
            </a:r>
          </a:p>
          <a:p>
            <a:pPr lvl="1" eaLnBrk="1" hangingPunct="1"/>
            <a:r>
              <a:rPr lang="en-US" sz="2800">
                <a:latin typeface="Helvetica Neue" pitchFamily="-107" charset="0"/>
                <a:cs typeface="Arial" pitchFamily="-107" charset="0"/>
              </a:rPr>
              <a:t>Firm sets price below AVC with the intent of driving rivals from the market</a:t>
            </a:r>
          </a:p>
          <a:p>
            <a:pPr lvl="1" eaLnBrk="1" hangingPunct="1"/>
            <a:r>
              <a:rPr lang="en-US" sz="2800">
                <a:latin typeface="Helvetica Neue" pitchFamily="-107" charset="0"/>
                <a:cs typeface="Arial" pitchFamily="-107" charset="0"/>
              </a:rPr>
              <a:t>How do you distinguish between predatory pricing and intense market competition?</a:t>
            </a:r>
          </a:p>
          <a:p>
            <a:pPr eaLnBrk="1" hangingPunct="1"/>
            <a:endParaRPr lang="en-US" sz="3200">
              <a:latin typeface="Helvetica Neue" pitchFamily="-107" charset="0"/>
              <a:cs typeface="Arial" pitchFamily="-107" charset="0"/>
            </a:endParaRPr>
          </a:p>
          <a:p>
            <a:pPr eaLnBrk="1" hangingPunct="1"/>
            <a:r>
              <a:rPr lang="en-US" sz="3200">
                <a:latin typeface="Helvetica Neue" pitchFamily="-107" charset="0"/>
                <a:cs typeface="Arial" pitchFamily="-107" charset="0"/>
              </a:rPr>
              <a:t>Examples:</a:t>
            </a:r>
          </a:p>
          <a:p>
            <a:pPr lvl="1" eaLnBrk="1" hangingPunct="1"/>
            <a:r>
              <a:rPr lang="en-US" sz="2800">
                <a:latin typeface="Helvetica Neue" pitchFamily="-107" charset="0"/>
                <a:cs typeface="Arial" pitchFamily="-107" charset="0"/>
              </a:rPr>
              <a:t>Wal-Mart</a:t>
            </a:r>
          </a:p>
          <a:p>
            <a:pPr lvl="1" eaLnBrk="1" hangingPunct="1"/>
            <a:r>
              <a:rPr lang="en-US" sz="2800">
                <a:latin typeface="Helvetica Neue" pitchFamily="-107" charset="0"/>
                <a:cs typeface="Arial" pitchFamily="-107" charset="0"/>
              </a:rPr>
              <a:t>Microsoft</a:t>
            </a:r>
          </a:p>
        </p:txBody>
      </p:sp>
      <p:pic>
        <p:nvPicPr>
          <p:cNvPr id="5" name="Picture 4" descr="The entrance to a Walmart store. There are customers walking towards to entrances and two cars parked in front of the entrance. "/>
          <p:cNvPicPr>
            <a:picLocks noChangeAspect="1"/>
          </p:cNvPicPr>
          <p:nvPr/>
        </p:nvPicPr>
        <p:blipFill>
          <a:blip r:embed="rId3"/>
          <a:srcRect l="872" t="1302" r="950" b="4564"/>
          <a:stretch>
            <a:fillRect/>
          </a:stretch>
        </p:blipFill>
        <p:spPr>
          <a:xfrm>
            <a:off x="2831716" y="4330209"/>
            <a:ext cx="348056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Network Externalities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45059" name="Content Placeholder 2"/>
          <p:cNvSpPr>
            <a:spLocks noGrp="1"/>
          </p:cNvSpPr>
          <p:nvPr>
            <p:ph idx="1"/>
          </p:nvPr>
        </p:nvSpPr>
        <p:spPr>
          <a:xfrm>
            <a:off x="139700" y="1636713"/>
            <a:ext cx="8582025" cy="4895850"/>
          </a:xfrm>
        </p:spPr>
        <p:txBody>
          <a:bodyPr/>
          <a:lstStyle/>
          <a:p>
            <a:pPr eaLnBrk="1" hangingPunct="1"/>
            <a:r>
              <a:rPr lang="en-US" sz="3200">
                <a:latin typeface="Helvetica Neue" pitchFamily="-107" charset="0"/>
                <a:cs typeface="Arial" pitchFamily="-107" charset="0"/>
              </a:rPr>
              <a:t>Network externality</a:t>
            </a:r>
          </a:p>
          <a:p>
            <a:pPr lvl="1" eaLnBrk="1" hangingPunct="1"/>
            <a:r>
              <a:rPr lang="en-US" sz="2800">
                <a:latin typeface="Helvetica Neue" pitchFamily="-107" charset="0"/>
                <a:cs typeface="Arial" pitchFamily="-107" charset="0"/>
              </a:rPr>
              <a:t>Occurs when the number of customers who purchase a good influences the quantity demanded</a:t>
            </a:r>
            <a:endParaRPr lang="en-US" sz="2400">
              <a:latin typeface="Helvetica Neue" pitchFamily="-107" charset="0"/>
              <a:cs typeface="Arial" pitchFamily="-107" charset="0"/>
            </a:endParaRPr>
          </a:p>
          <a:p>
            <a:pPr lvl="1" eaLnBrk="1" hangingPunct="1"/>
            <a:r>
              <a:rPr lang="en-US" sz="2800">
                <a:latin typeface="Helvetica Neue" pitchFamily="-107" charset="0"/>
                <a:cs typeface="Arial" pitchFamily="-107" charset="0"/>
              </a:rPr>
              <a:t>Classic examples: </a:t>
            </a:r>
          </a:p>
          <a:p>
            <a:pPr lvl="2" eaLnBrk="1" hangingPunct="1"/>
            <a:r>
              <a:rPr lang="en-US" sz="2000">
                <a:latin typeface="Helvetica Neue" pitchFamily="-107" charset="0"/>
                <a:ea typeface="MS PGothic" pitchFamily="34" charset="-128"/>
                <a:cs typeface="MS PGothic" pitchFamily="34" charset="-128"/>
              </a:rPr>
              <a:t>Cell phones and fax machines</a:t>
            </a:r>
          </a:p>
          <a:p>
            <a:pPr lvl="1" eaLnBrk="1" hangingPunct="1"/>
            <a:r>
              <a:rPr lang="en-US" sz="2800">
                <a:latin typeface="Helvetica Neue" pitchFamily="-107" charset="0"/>
                <a:cs typeface="Arial" pitchFamily="-107" charset="0"/>
              </a:rPr>
              <a:t>Make it easier for firms to attract new</a:t>
            </a:r>
            <a:br>
              <a:rPr lang="en-US" sz="2800">
                <a:latin typeface="Helvetica Neue" pitchFamily="-107" charset="0"/>
                <a:cs typeface="Arial" pitchFamily="-107" charset="0"/>
              </a:rPr>
            </a:br>
            <a:r>
              <a:rPr lang="en-US" sz="2800">
                <a:latin typeface="Helvetica Neue" pitchFamily="-107" charset="0"/>
                <a:cs typeface="Arial" pitchFamily="-107" charset="0"/>
              </a:rPr>
              <a:t>customers and keep customers from</a:t>
            </a:r>
            <a:br>
              <a:rPr lang="en-US" sz="2800">
                <a:latin typeface="Helvetica Neue" pitchFamily="-107" charset="0"/>
                <a:cs typeface="Arial" pitchFamily="-107" charset="0"/>
              </a:rPr>
            </a:br>
            <a:r>
              <a:rPr lang="en-US" sz="2800">
                <a:latin typeface="Helvetica Neue" pitchFamily="-107" charset="0"/>
                <a:cs typeface="Arial" pitchFamily="-107" charset="0"/>
              </a:rPr>
              <a:t>switching to a rival</a:t>
            </a:r>
          </a:p>
          <a:p>
            <a:pPr lvl="1" eaLnBrk="1" hangingPunct="1"/>
            <a:r>
              <a:rPr lang="en-US" sz="2800">
                <a:latin typeface="Helvetica Neue" pitchFamily="-107" charset="0"/>
                <a:cs typeface="Arial" pitchFamily="-107" charset="0"/>
              </a:rPr>
              <a:t>Importance of critical mass</a:t>
            </a:r>
            <a:endParaRPr lang="en-US" sz="2400">
              <a:latin typeface="Helvetica Neue" pitchFamily="-107" charset="0"/>
              <a:cs typeface="Arial" pitchFamily="-107" charset="0"/>
            </a:endParaRPr>
          </a:p>
          <a:p>
            <a:pPr lvl="1" eaLnBrk="1" hangingPunct="1"/>
            <a:endParaRPr lang="en-US" sz="2800">
              <a:latin typeface="Helvetica Neue" pitchFamily="-107" charset="0"/>
              <a:cs typeface="Arial" pitchFamily="-107" charset="0"/>
            </a:endParaRPr>
          </a:p>
        </p:txBody>
      </p:sp>
      <p:pic>
        <p:nvPicPr>
          <p:cNvPr id="48132" name="Picture 6" descr="First generation cell phones on display. They both have a boxy rectangular shape, with a large antenna on the top. There are number buttons and buttons for other functions. "/>
          <p:cNvPicPr>
            <a:picLocks noChangeAspect="1" noChangeArrowheads="1"/>
          </p:cNvPicPr>
          <p:nvPr/>
        </p:nvPicPr>
        <p:blipFill>
          <a:blip r:embed="rId3"/>
          <a:srcRect l="5819" t="3931" r="7416" b="4390"/>
          <a:stretch>
            <a:fillRect/>
          </a:stretch>
        </p:blipFill>
        <p:spPr bwMode="auto">
          <a:xfrm>
            <a:off x="7197130" y="3430654"/>
            <a:ext cx="1702118" cy="28397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81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Network Externalities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8611" name="Content Placeholder 2"/>
          <p:cNvSpPr>
            <a:spLocks noGrp="1"/>
          </p:cNvSpPr>
          <p:nvPr>
            <p:ph idx="1"/>
          </p:nvPr>
        </p:nvSpPr>
        <p:spPr>
          <a:xfrm>
            <a:off x="190500" y="1663700"/>
            <a:ext cx="4943475" cy="4792663"/>
          </a:xfrm>
        </p:spPr>
        <p:txBody>
          <a:bodyPr/>
          <a:lstStyle/>
          <a:p>
            <a:pPr eaLnBrk="1" hangingPunct="1"/>
            <a:r>
              <a:rPr lang="en-US" sz="3200">
                <a:latin typeface="Arial" pitchFamily="-107" charset="0"/>
                <a:cs typeface="Arial" pitchFamily="-107" charset="0"/>
              </a:rPr>
              <a:t>Switching costs</a:t>
            </a:r>
          </a:p>
          <a:p>
            <a:pPr lvl="1" eaLnBrk="1" hangingPunct="1"/>
            <a:r>
              <a:rPr lang="en-US" sz="2600">
                <a:latin typeface="Arial" pitchFamily="-107" charset="0"/>
                <a:cs typeface="Arial" pitchFamily="-107" charset="0"/>
              </a:rPr>
              <a:t>Costs that are incurred by a consumer when he or she switches suppliers</a:t>
            </a:r>
          </a:p>
          <a:p>
            <a:pPr lvl="1" eaLnBrk="1" hangingPunct="1"/>
            <a:r>
              <a:rPr lang="en-US" sz="2600">
                <a:latin typeface="Arial" pitchFamily="-107" charset="0"/>
                <a:cs typeface="Arial" pitchFamily="-107" charset="0"/>
              </a:rPr>
              <a:t>Demand for the existing product becomes more inelastic if switching costs are high.</a:t>
            </a:r>
          </a:p>
          <a:p>
            <a:pPr lvl="1" eaLnBrk="1" hangingPunct="1"/>
            <a:r>
              <a:rPr lang="en-US" sz="2600">
                <a:latin typeface="Arial" pitchFamily="-107" charset="0"/>
                <a:cs typeface="Arial" pitchFamily="-107" charset="0"/>
              </a:rPr>
              <a:t>Cell Phone Providers</a:t>
            </a:r>
          </a:p>
          <a:p>
            <a:pPr lvl="2" eaLnBrk="1" hangingPunct="1"/>
            <a:r>
              <a:rPr lang="en-US">
                <a:latin typeface="Arial" pitchFamily="-107" charset="0"/>
                <a:ea typeface="Helvetica Neue" pitchFamily="-107" charset="0"/>
                <a:cs typeface="Helvetica Neue" pitchFamily="-107" charset="0"/>
              </a:rPr>
              <a:t>Early termination fees, free in-network calls</a:t>
            </a:r>
          </a:p>
        </p:txBody>
      </p:sp>
      <p:pic>
        <p:nvPicPr>
          <p:cNvPr id="5" name="Picture 4" descr="Two cellphones of similar appearance lie side by side. On the left is an iPhone, and on the right is an Android."/>
          <p:cNvPicPr>
            <a:picLocks noChangeAspect="1"/>
          </p:cNvPicPr>
          <p:nvPr/>
        </p:nvPicPr>
        <p:blipFill>
          <a:blip r:embed="rId3"/>
          <a:srcRect l="2131" b="5800"/>
          <a:stretch>
            <a:fillRect/>
          </a:stretch>
        </p:blipFill>
        <p:spPr>
          <a:xfrm>
            <a:off x="5123888" y="2389993"/>
            <a:ext cx="3905454" cy="3077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Network Externalities</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47107" name="Content Placeholder 2"/>
          <p:cNvSpPr>
            <a:spLocks noGrp="1"/>
          </p:cNvSpPr>
          <p:nvPr>
            <p:ph idx="1"/>
          </p:nvPr>
        </p:nvSpPr>
        <p:spPr>
          <a:xfrm>
            <a:off x="190500" y="1663700"/>
            <a:ext cx="8583613" cy="5219700"/>
          </a:xfrm>
        </p:spPr>
        <p:txBody>
          <a:bodyPr/>
          <a:lstStyle/>
          <a:p>
            <a:pPr eaLnBrk="1" hangingPunct="1"/>
            <a:r>
              <a:rPr lang="en-US" sz="3200">
                <a:latin typeface="Arial" pitchFamily="-107" charset="0"/>
                <a:cs typeface="Arial" pitchFamily="-107" charset="0"/>
              </a:rPr>
              <a:t>How does this relate to oligopoly and market power?</a:t>
            </a:r>
          </a:p>
          <a:p>
            <a:pPr lvl="1" eaLnBrk="1" hangingPunct="1"/>
            <a:r>
              <a:rPr lang="en-US" sz="2800">
                <a:latin typeface="Arial" pitchFamily="-107" charset="0"/>
                <a:cs typeface="Arial" pitchFamily="-107" charset="0"/>
              </a:rPr>
              <a:t>The stronger the externality effect, the more market power a firm will have.</a:t>
            </a:r>
          </a:p>
          <a:p>
            <a:pPr lvl="1" eaLnBrk="1" hangingPunct="1"/>
            <a:r>
              <a:rPr lang="en-US" sz="2800">
                <a:latin typeface="Arial" pitchFamily="-107" charset="0"/>
                <a:cs typeface="Arial" pitchFamily="-107" charset="0"/>
              </a:rPr>
              <a:t>First firm into a market grows quickly and captures a large number of consumers</a:t>
            </a:r>
          </a:p>
          <a:p>
            <a:pPr lvl="1" eaLnBrk="1" hangingPunct="1"/>
            <a:r>
              <a:rPr lang="en-US" sz="2800">
                <a:latin typeface="Arial" pitchFamily="-107" charset="0"/>
                <a:cs typeface="Arial" pitchFamily="-107" charset="0"/>
              </a:rPr>
              <a:t>Makes it difficult for smaller rivals to gain market share, or forces them out of the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algn="l" eaLnBrk="1" hangingPunct="1"/>
            <a:r>
              <a:rPr lang="en-US">
                <a:latin typeface="Helvetica Neue" pitchFamily="-107" charset="0"/>
              </a:rPr>
              <a:t>Practice What You Know</a:t>
            </a:r>
            <a:r>
              <a:rPr lang="en-US"/>
              <a:t>—</a:t>
            </a:r>
            <a:r>
              <a:rPr lang="en-US">
                <a:latin typeface="Helvetica Neue" pitchFamily="-107" charset="0"/>
              </a:rPr>
              <a:t>5 </a:t>
            </a:r>
          </a:p>
        </p:txBody>
      </p:sp>
      <p:sp>
        <p:nvSpPr>
          <p:cNvPr id="130050" name="Content Placeholder 2"/>
          <p:cNvSpPr>
            <a:spLocks noGrp="1"/>
          </p:cNvSpPr>
          <p:nvPr>
            <p:ph idx="4294967295"/>
          </p:nvPr>
        </p:nvSpPr>
        <p:spPr>
          <a:xfrm>
            <a:off x="447675" y="1712913"/>
            <a:ext cx="8696325" cy="4895850"/>
          </a:xfrm>
        </p:spPr>
        <p:txBody>
          <a:bodyPr/>
          <a:lstStyle/>
          <a:p>
            <a:pPr eaLnBrk="1" hangingPunct="1"/>
            <a:r>
              <a:rPr lang="en-US">
                <a:latin typeface="Helvetica Neue" pitchFamily="-107" charset="0"/>
              </a:rPr>
              <a:t>What is an example of a good with a positive network effect?</a:t>
            </a:r>
          </a:p>
          <a:p>
            <a:pPr marL="971550" lvl="1" indent="-514350" eaLnBrk="1" hangingPunct="1">
              <a:buFont typeface="Calibri" pitchFamily="-107" charset="0"/>
              <a:buAutoNum type="alphaUcPeriod"/>
            </a:pPr>
            <a:r>
              <a:rPr lang="en-US">
                <a:latin typeface="Helvetica Neue" pitchFamily="-107" charset="0"/>
              </a:rPr>
              <a:t>an online multiplayer game</a:t>
            </a:r>
          </a:p>
          <a:p>
            <a:pPr marL="971550" lvl="1" indent="-514350" eaLnBrk="1" hangingPunct="1">
              <a:buFont typeface="Calibri" pitchFamily="-107" charset="0"/>
              <a:buAutoNum type="alphaUcPeriod"/>
            </a:pPr>
            <a:r>
              <a:rPr lang="en-US">
                <a:latin typeface="Helvetica Neue" pitchFamily="-107" charset="0"/>
              </a:rPr>
              <a:t>a fast-food burger</a:t>
            </a:r>
          </a:p>
          <a:p>
            <a:pPr marL="971550" lvl="1" indent="-514350" eaLnBrk="1" hangingPunct="1">
              <a:buFont typeface="Calibri" pitchFamily="-107" charset="0"/>
              <a:buAutoNum type="alphaUcPeriod"/>
            </a:pPr>
            <a:r>
              <a:rPr lang="en-US">
                <a:latin typeface="Helvetica Neue" pitchFamily="-107" charset="0"/>
              </a:rPr>
              <a:t>a dry-cleaning service</a:t>
            </a:r>
          </a:p>
          <a:p>
            <a:pPr marL="971550" lvl="1" indent="-514350" eaLnBrk="1" hangingPunct="1">
              <a:buFont typeface="Calibri" pitchFamily="-107" charset="0"/>
              <a:buAutoNum type="alphaUcPeriod"/>
            </a:pPr>
            <a:r>
              <a:rPr lang="en-US">
                <a:latin typeface="Helvetica Neue" pitchFamily="-107" charset="0"/>
              </a:rPr>
              <a:t>a cable TV subscription</a:t>
            </a:r>
          </a:p>
        </p:txBody>
      </p:sp>
      <p:sp>
        <p:nvSpPr>
          <p:cNvPr id="4" name="Rectangle 3" descr="Correct answer: A, an online multiplayer game"/>
          <p:cNvSpPr>
            <a:spLocks noChangeArrowheads="1"/>
          </p:cNvSpPr>
          <p:nvPr/>
        </p:nvSpPr>
        <p:spPr bwMode="auto">
          <a:xfrm>
            <a:off x="805739" y="2947276"/>
            <a:ext cx="5721185" cy="552669"/>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algn="l" eaLnBrk="1" hangingPunct="1"/>
            <a:r>
              <a:rPr lang="en-US">
                <a:latin typeface="Helvetica Neue" pitchFamily="-107" charset="0"/>
              </a:rPr>
              <a:t>Practice What You Know</a:t>
            </a:r>
            <a:r>
              <a:rPr lang="en-US"/>
              <a:t>—</a:t>
            </a:r>
            <a:r>
              <a:rPr lang="en-US">
                <a:latin typeface="Helvetica Neue" pitchFamily="-107" charset="0"/>
              </a:rPr>
              <a:t>6 </a:t>
            </a:r>
          </a:p>
        </p:txBody>
      </p:sp>
      <p:sp>
        <p:nvSpPr>
          <p:cNvPr id="132098" name="Content Placeholder 2"/>
          <p:cNvSpPr>
            <a:spLocks noGrp="1"/>
          </p:cNvSpPr>
          <p:nvPr>
            <p:ph idx="4294967295"/>
          </p:nvPr>
        </p:nvSpPr>
        <p:spPr>
          <a:xfrm>
            <a:off x="150813" y="1712913"/>
            <a:ext cx="8993187" cy="4895850"/>
          </a:xfrm>
        </p:spPr>
        <p:txBody>
          <a:bodyPr/>
          <a:lstStyle/>
          <a:p>
            <a:pPr eaLnBrk="1" hangingPunct="1"/>
            <a:r>
              <a:rPr lang="en-US">
                <a:latin typeface="Helvetica Neue" pitchFamily="-107" charset="0"/>
              </a:rPr>
              <a:t>Which of the following is most likely to become an oligopoly industry?</a:t>
            </a:r>
          </a:p>
          <a:p>
            <a:pPr marL="971550" lvl="1" indent="-514350" eaLnBrk="1" hangingPunct="1">
              <a:buFont typeface="Calibri" pitchFamily="-107" charset="0"/>
              <a:buAutoNum type="alphaUcPeriod"/>
            </a:pPr>
            <a:r>
              <a:rPr lang="en-US">
                <a:latin typeface="Helvetica Neue" pitchFamily="-107" charset="0"/>
              </a:rPr>
              <a:t>an industry without entry barriers</a:t>
            </a:r>
          </a:p>
          <a:p>
            <a:pPr marL="971550" lvl="1" indent="-514350" eaLnBrk="1" hangingPunct="1">
              <a:buFont typeface="Calibri" pitchFamily="-107" charset="0"/>
              <a:buAutoNum type="alphaUcPeriod"/>
            </a:pPr>
            <a:r>
              <a:rPr lang="en-US">
                <a:latin typeface="Helvetica Neue" pitchFamily="-107" charset="0"/>
              </a:rPr>
              <a:t>an industry where economies of scale are very small</a:t>
            </a:r>
          </a:p>
          <a:p>
            <a:pPr marL="971550" lvl="1" indent="-514350" eaLnBrk="1" hangingPunct="1">
              <a:buFont typeface="Calibri" pitchFamily="-107" charset="0"/>
              <a:buAutoNum type="alphaUcPeriod"/>
            </a:pPr>
            <a:r>
              <a:rPr lang="en-US">
                <a:latin typeface="Helvetica Neue" pitchFamily="-107" charset="0"/>
              </a:rPr>
              <a:t>an industry with sizeable network effects</a:t>
            </a:r>
          </a:p>
          <a:p>
            <a:pPr marL="971550" lvl="1" indent="-514350" eaLnBrk="1" hangingPunct="1">
              <a:buFont typeface="Calibri" pitchFamily="-107" charset="0"/>
              <a:buAutoNum type="alphaUcPeriod"/>
            </a:pPr>
            <a:r>
              <a:rPr lang="en-US">
                <a:latin typeface="Helvetica Neue" pitchFamily="-107" charset="0"/>
              </a:rPr>
              <a:t>an industry with hundreds of competitors</a:t>
            </a:r>
          </a:p>
        </p:txBody>
      </p:sp>
      <p:sp>
        <p:nvSpPr>
          <p:cNvPr id="4" name="Rectangle 3" descr="Correct answer: C, an industry with sizeable network effects"/>
          <p:cNvSpPr>
            <a:spLocks noChangeArrowheads="1"/>
          </p:cNvSpPr>
          <p:nvPr/>
        </p:nvSpPr>
        <p:spPr bwMode="auto">
          <a:xfrm>
            <a:off x="627063" y="4597400"/>
            <a:ext cx="8153400" cy="612775"/>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6375286"/>
              </p:ext>
            </p:extLst>
          </p:nvPr>
        </p:nvGraphicFramePr>
        <p:xfrm>
          <a:off x="152400" y="88900"/>
          <a:ext cx="8801100" cy="6652071"/>
        </p:xfrm>
        <a:graphic>
          <a:graphicData uri="http://schemas.openxmlformats.org/drawingml/2006/table">
            <a:tbl>
              <a:tblPr/>
              <a:tblGrid>
                <a:gridCol w="3043238"/>
                <a:gridCol w="1897062"/>
                <a:gridCol w="1993900"/>
                <a:gridCol w="1866900"/>
              </a:tblGrid>
              <a:tr h="3937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Price Taking</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5"/>
                      </a:srgbClr>
                    </a:solidFill>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Price Making</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5"/>
                      </a:srgbClr>
                    </a:solidFill>
                  </a:tcPr>
                </a:tc>
                <a:tc hMerge="1">
                  <a:txBody>
                    <a:bodyPr/>
                    <a:lstStyle/>
                    <a:p>
                      <a:endParaRPr lang="en-US"/>
                    </a:p>
                  </a:txBody>
                  <a:tcPr/>
                </a:tc>
                <a:tc hMerge="1">
                  <a:txBody>
                    <a:bodyPr/>
                    <a:lstStyle/>
                    <a:p>
                      <a:endParaRPr lang="en-US"/>
                    </a:p>
                  </a:txBody>
                  <a:tcPr/>
                </a:tc>
              </a:tr>
              <a:tr h="5603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itchFamily="-107" charset="0"/>
                          <a:ea typeface="Arial" pitchFamily="-107" charset="0"/>
                          <a:cs typeface="Arial" pitchFamily="-107" charset="0"/>
                        </a:rPr>
                        <a:t>Perfect Competition</a:t>
                      </a:r>
                      <a:endParaRPr kumimoji="0" lang="en-US" sz="20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itchFamily="-107" charset="0"/>
                          <a:ea typeface="Arial" pitchFamily="-107" charset="0"/>
                          <a:cs typeface="Arial" pitchFamily="-107" charset="0"/>
                        </a:rPr>
                        <a:t>Monopolistic Competition</a:t>
                      </a:r>
                      <a:endParaRPr kumimoji="0" lang="en-US" sz="20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itchFamily="-107" charset="0"/>
                          <a:ea typeface="Arial" pitchFamily="-107" charset="0"/>
                          <a:cs typeface="Arial" pitchFamily="-107" charset="0"/>
                        </a:rPr>
                        <a:t>Oligopoly</a:t>
                      </a:r>
                      <a:endParaRPr kumimoji="0" lang="en-US" sz="20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itchFamily="-107" charset="0"/>
                          <a:ea typeface="Arial" pitchFamily="-107" charset="0"/>
                          <a:cs typeface="Arial" pitchFamily="-107" charset="0"/>
                        </a:rPr>
                        <a:t>Monopoly</a:t>
                      </a:r>
                      <a:endParaRPr kumimoji="0" lang="en-US" sz="20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2809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1. Many firms</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1. Many firms</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1. Few firms</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1. One firm</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16002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2. Atomistic assumption—firms are so small that no single buyer or seller has ANY control over price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2. Each firm has some control over price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2. Medium-to-high entry barriers to entry; the firm has more control over price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2. Extremely high barriers to entry; the firm has  significant control over price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12319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7" charset="0"/>
                          <a:ea typeface="Arial" pitchFamily="-107" charset="0"/>
                          <a:cs typeface="Arial" pitchFamily="-107" charset="0"/>
                        </a:rPr>
                        <a:t>3. Firms are so small that no single buyer or seller has ANY control over price</a:t>
                      </a:r>
                      <a:endParaRPr kumimoji="0" lang="en-US" sz="20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7" charset="0"/>
                          <a:ea typeface="Arial" pitchFamily="-107" charset="0"/>
                          <a:cs typeface="Arial" pitchFamily="-107" charset="0"/>
                        </a:rPr>
                        <a:t>3. Product differentiation</a:t>
                      </a:r>
                      <a:endParaRPr kumimoji="0" lang="en-US" sz="20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3. Mutual interdependence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3. The firm IS the industry</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116046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4 Homogeneous output</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4. Easy entry/exit</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4. Long-run economic profit possible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4. Long-run economic profit probable</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87947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5. There is perfect information about product price and quantity</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 </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5. Output can be homogenous or differentiated</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 </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r h="5445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6. Easy entry/exit</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 </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107" charset="0"/>
                          <a:ea typeface="Arial" pitchFamily="-107" charset="0"/>
                          <a:cs typeface="Arial" pitchFamily="-107" charset="0"/>
                        </a:rPr>
                        <a:t> </a:t>
                      </a:r>
                      <a:endParaRPr kumimoji="0" lang="en-US" sz="20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25098"/>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7" charset="0"/>
                          <a:ea typeface="Arial" pitchFamily="-107" charset="0"/>
                          <a:cs typeface="Arial" pitchFamily="-107" charset="0"/>
                        </a:rPr>
                        <a:t> </a:t>
                      </a:r>
                      <a:endParaRPr kumimoji="0" lang="en-US" sz="20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5098"/>
                      </a:srgb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Measuring Concentrations</a:t>
            </a:r>
            <a:br>
              <a:rPr lang="en-US">
                <a:latin typeface="Helvetica Neue" pitchFamily="-107" charset="0"/>
                <a:cs typeface="Arial" pitchFamily="-107" charset="0"/>
              </a:rPr>
            </a:br>
            <a:r>
              <a:rPr lang="en-US">
                <a:latin typeface="Helvetica Neue" pitchFamily="-107" charset="0"/>
                <a:cs typeface="Arial" pitchFamily="-107" charset="0"/>
              </a:rPr>
              <a:t>of Industries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Concentration ratio:</a:t>
            </a:r>
          </a:p>
          <a:p>
            <a:pPr lvl="1" eaLnBrk="1" hangingPunct="1"/>
            <a:r>
              <a:rPr lang="en-US" sz="2800">
                <a:latin typeface="Helvetica Neue" pitchFamily="-107" charset="0"/>
                <a:cs typeface="Arial" pitchFamily="-107" charset="0"/>
              </a:rPr>
              <a:t>Sales of the largest four firms as a percentage of total industry sales</a:t>
            </a:r>
          </a:p>
          <a:p>
            <a:pPr lvl="1" eaLnBrk="1" hangingPunct="1"/>
            <a:r>
              <a:rPr lang="en-US" sz="2800">
                <a:latin typeface="Helvetica Neue" pitchFamily="-107" charset="0"/>
                <a:cs typeface="Arial" pitchFamily="-107" charset="0"/>
              </a:rPr>
              <a:t>A measure of oligopoly power in an industry</a:t>
            </a:r>
          </a:p>
          <a:p>
            <a:pPr lvl="1" eaLnBrk="1" hangingPunct="1"/>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48131" name="Content Placeholder 2"/>
          <p:cNvSpPr>
            <a:spLocks noGrp="1"/>
          </p:cNvSpPr>
          <p:nvPr>
            <p:ph idx="1"/>
          </p:nvPr>
        </p:nvSpPr>
        <p:spPr>
          <a:xfrm>
            <a:off x="457200" y="1700213"/>
            <a:ext cx="8229600" cy="4895850"/>
          </a:xfrm>
        </p:spPr>
        <p:txBody>
          <a:bodyPr/>
          <a:lstStyle/>
          <a:p>
            <a:pPr eaLnBrk="1" hangingPunct="1"/>
            <a:r>
              <a:rPr lang="en-US" sz="2600">
                <a:latin typeface="Helvetica Neue" pitchFamily="-107" charset="0"/>
                <a:cs typeface="Arial" pitchFamily="-107" charset="0"/>
              </a:rPr>
              <a:t>Oligopoly</a:t>
            </a:r>
          </a:p>
          <a:p>
            <a:pPr lvl="1" eaLnBrk="1" hangingPunct="1"/>
            <a:r>
              <a:rPr lang="en-US" sz="2400">
                <a:latin typeface="Helvetica Neue" pitchFamily="-107" charset="0"/>
                <a:cs typeface="Arial" pitchFamily="-107" charset="0"/>
              </a:rPr>
              <a:t>A market structure in which there are a small number of firms</a:t>
            </a:r>
          </a:p>
          <a:p>
            <a:pPr lvl="1" eaLnBrk="1" hangingPunct="1"/>
            <a:r>
              <a:rPr lang="en-US" sz="2400">
                <a:latin typeface="Helvetica Neue" pitchFamily="-107" charset="0"/>
                <a:cs typeface="Arial" pitchFamily="-107" charset="0"/>
              </a:rPr>
              <a:t>Firms interact strategically</a:t>
            </a:r>
          </a:p>
          <a:p>
            <a:pPr lvl="1" eaLnBrk="1" hangingPunct="1"/>
            <a:r>
              <a:rPr lang="en-US" sz="2400">
                <a:latin typeface="Helvetica Neue" pitchFamily="-107" charset="0"/>
                <a:cs typeface="Arial" pitchFamily="-107" charset="0"/>
              </a:rPr>
              <a:t>Can be competitive (results closer to monopolistic competition)</a:t>
            </a:r>
          </a:p>
          <a:p>
            <a:pPr lvl="1" eaLnBrk="1" hangingPunct="1"/>
            <a:r>
              <a:rPr lang="en-US" sz="2400">
                <a:latin typeface="Helvetica Neue" pitchFamily="-107" charset="0"/>
                <a:cs typeface="Arial" pitchFamily="-107" charset="0"/>
              </a:rPr>
              <a:t>Can be collusive (results closer to monopoly)</a:t>
            </a:r>
          </a:p>
          <a:p>
            <a:pPr eaLnBrk="1" hangingPunct="1"/>
            <a:r>
              <a:rPr lang="en-US" sz="2800">
                <a:latin typeface="Helvetica Neue" pitchFamily="-107" charset="0"/>
                <a:cs typeface="Arial" pitchFamily="-107" charset="0"/>
              </a:rPr>
              <a:t>Antitrust policies</a:t>
            </a:r>
          </a:p>
          <a:p>
            <a:pPr lvl="1" eaLnBrk="1" hangingPunct="1"/>
            <a:r>
              <a:rPr lang="en-US" sz="2400">
                <a:latin typeface="Helvetica Neue" pitchFamily="-107" charset="0"/>
                <a:cs typeface="Arial" pitchFamily="-107" charset="0"/>
              </a:rPr>
              <a:t>Restrain excessive market power</a:t>
            </a:r>
          </a:p>
          <a:p>
            <a:pPr lvl="1" eaLnBrk="1" hangingPunct="1"/>
            <a:r>
              <a:rPr lang="en-US" sz="2400">
                <a:latin typeface="Helvetica Neue" pitchFamily="-107" charset="0"/>
                <a:cs typeface="Arial" pitchFamily="-107" charset="0"/>
              </a:rPr>
              <a:t>Give incentives to compete instead of collude</a:t>
            </a:r>
          </a:p>
          <a:p>
            <a:pPr lvl="1" eaLnBrk="1" hangingPunct="1"/>
            <a:r>
              <a:rPr lang="en-US" sz="2400">
                <a:latin typeface="Helvetica Neue" pitchFamily="-107" charset="0"/>
                <a:cs typeface="Arial" pitchFamily="-107" charset="0"/>
              </a:rPr>
              <a:t>Each industry examined on a case-by-case basis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33350"/>
            <a:ext cx="8229600" cy="1143000"/>
          </a:xfrm>
        </p:spPr>
        <p:txBody>
          <a:bodyPr/>
          <a:lstStyle/>
          <a:p>
            <a:r>
              <a:rPr lang="en-US">
                <a:latin typeface="Helvetica Neue" pitchFamily="-107" charset="0"/>
              </a:rPr>
              <a:t>CR(4)s in the United States</a:t>
            </a:r>
          </a:p>
        </p:txBody>
      </p:sp>
      <p:pic>
        <p:nvPicPr>
          <p:cNvPr id="25602" name="Picture 3" descr="Table 13.2 shows Highly Concentrated Industries in the United States. It has 3 columns and 10 rows. The column headings are: industry, concentration ratio of the four largest firms as a percentage, and top firms. Source: Highly Concentrated: Companies That Dominate Their Industries, www.ibisworld.com. Special Report, February 2012."/>
          <p:cNvPicPr>
            <a:picLocks noChangeAspect="1"/>
          </p:cNvPicPr>
          <p:nvPr/>
        </p:nvPicPr>
        <p:blipFill>
          <a:blip r:embed="rId3"/>
          <a:srcRect/>
          <a:stretch>
            <a:fillRect/>
          </a:stretch>
        </p:blipFill>
        <p:spPr bwMode="auto">
          <a:xfrm>
            <a:off x="1036638" y="901700"/>
            <a:ext cx="7145337"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Measuring Concentrations</a:t>
            </a:r>
            <a:br>
              <a:rPr lang="en-US">
                <a:latin typeface="Helvetica Neue" pitchFamily="-107" charset="0"/>
                <a:cs typeface="Arial" pitchFamily="-107" charset="0"/>
              </a:rPr>
            </a:br>
            <a:r>
              <a:rPr lang="en-US">
                <a:latin typeface="Helvetica Neue" pitchFamily="-107" charset="0"/>
                <a:cs typeface="Arial" pitchFamily="-107" charset="0"/>
              </a:rPr>
              <a:t>of Industries</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Concentration ratio:</a:t>
            </a:r>
          </a:p>
          <a:p>
            <a:pPr lvl="1" eaLnBrk="1" hangingPunct="1"/>
            <a:r>
              <a:rPr lang="en-US" sz="2800" dirty="0">
                <a:latin typeface="Helvetica Neue" pitchFamily="-107" charset="0"/>
                <a:cs typeface="Arial" pitchFamily="-107" charset="0"/>
              </a:rPr>
              <a:t>Sales of the largest four firms as a percentage of total industry sales</a:t>
            </a:r>
          </a:p>
          <a:p>
            <a:pPr lvl="1" eaLnBrk="1" hangingPunct="1"/>
            <a:r>
              <a:rPr lang="en-US" sz="2800" dirty="0">
                <a:latin typeface="Helvetica Neue" pitchFamily="-107" charset="0"/>
                <a:cs typeface="Arial" pitchFamily="-107" charset="0"/>
              </a:rPr>
              <a:t>A measure oligopoly power in an industry</a:t>
            </a:r>
          </a:p>
          <a:p>
            <a:pPr lvl="1" eaLnBrk="1" hangingPunct="1"/>
            <a:r>
              <a:rPr lang="en-US" sz="2800" dirty="0">
                <a:latin typeface="Helvetica Neue" pitchFamily="-107" charset="0"/>
                <a:cs typeface="Arial" pitchFamily="-107" charset="0"/>
              </a:rPr>
              <a:t>Higher concentration </a:t>
            </a:r>
            <a:r>
              <a:rPr lang="en-US" sz="2800" dirty="0">
                <a:latin typeface="Times New Roman" pitchFamily="-107" charset="0"/>
                <a:cs typeface="Arial" pitchFamily="-107" charset="0"/>
              </a:rPr>
              <a:t>→ </a:t>
            </a:r>
            <a:r>
              <a:rPr lang="en-US" sz="2800" dirty="0">
                <a:latin typeface="Helvetica Neue" pitchFamily="-107" charset="0"/>
                <a:cs typeface="Arial" pitchFamily="-107" charset="0"/>
              </a:rPr>
              <a:t>greater market power</a:t>
            </a:r>
          </a:p>
          <a:p>
            <a:pPr lvl="1" eaLnBrk="1" hangingPunct="1"/>
            <a:r>
              <a:rPr lang="en-US" sz="2800" dirty="0">
                <a:latin typeface="Helvetica Neue" pitchFamily="-107" charset="0"/>
                <a:cs typeface="Arial" pitchFamily="-107" charset="0"/>
              </a:rPr>
              <a:t>But concentration is a rough measure of market power.</a:t>
            </a:r>
          </a:p>
          <a:p>
            <a:pPr lvl="1" eaLnBrk="1" hangingPunct="1"/>
            <a:endParaRPr lang="en-US" sz="2800" dirty="0">
              <a:latin typeface="Helvetica Neue" pitchFamily="-107" charset="0"/>
              <a:cs typeface="Arial" pitchFamily="-107" charset="0"/>
            </a:endParaRPr>
          </a:p>
          <a:p>
            <a:pPr lvl="1" eaLnBrk="1" hangingPunct="1"/>
            <a:endParaRPr lang="en-US"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Collusion and Cartels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Conflict in an oligopoly</a:t>
            </a:r>
          </a:p>
          <a:p>
            <a:pPr lvl="1" eaLnBrk="1" hangingPunct="1"/>
            <a:r>
              <a:rPr lang="en-US" sz="2800" dirty="0">
                <a:latin typeface="Helvetica Neue" pitchFamily="-107" charset="0"/>
                <a:cs typeface="Arial" pitchFamily="-107" charset="0"/>
              </a:rPr>
              <a:t>Firms would like to </a:t>
            </a:r>
            <a:r>
              <a:rPr lang="en-US" sz="2800" b="1" dirty="0" smtClean="0">
                <a:solidFill>
                  <a:srgbClr val="1492C7"/>
                </a:solidFill>
                <a:latin typeface="Arial" pitchFamily="-107" charset="0"/>
                <a:cs typeface="Arial" pitchFamily="-107" charset="0"/>
              </a:rPr>
              <a:t>collude </a:t>
            </a:r>
            <a:r>
              <a:rPr lang="en-US" sz="2800" dirty="0" smtClean="0">
                <a:latin typeface="Helvetica Neue" pitchFamily="-107" charset="0"/>
                <a:cs typeface="Arial" pitchFamily="-107" charset="0"/>
              </a:rPr>
              <a:t>or </a:t>
            </a:r>
            <a:r>
              <a:rPr lang="en-US" sz="2800" dirty="0">
                <a:latin typeface="Helvetica Neue" pitchFamily="-107" charset="0"/>
                <a:cs typeface="Arial" pitchFamily="-107" charset="0"/>
              </a:rPr>
              <a:t>join a </a:t>
            </a:r>
            <a:r>
              <a:rPr lang="en-US" sz="2800" b="1" dirty="0" smtClean="0">
                <a:solidFill>
                  <a:srgbClr val="1492C7"/>
                </a:solidFill>
                <a:latin typeface="Arial" pitchFamily="-107" charset="0"/>
                <a:cs typeface="Arial" pitchFamily="-107" charset="0"/>
              </a:rPr>
              <a:t>cartel</a:t>
            </a:r>
            <a:r>
              <a:rPr lang="en-US" sz="2800" dirty="0" smtClean="0">
                <a:latin typeface="Helvetica Neue" pitchFamily="-107" charset="0"/>
                <a:cs typeface="Arial" pitchFamily="-107" charset="0"/>
              </a:rPr>
              <a:t>, </a:t>
            </a:r>
            <a:r>
              <a:rPr lang="en-US" sz="2800" dirty="0">
                <a:latin typeface="Helvetica Neue" pitchFamily="-107" charset="0"/>
                <a:cs typeface="Arial" pitchFamily="-107" charset="0"/>
              </a:rPr>
              <a:t>and jointly act as a monopoly.</a:t>
            </a:r>
          </a:p>
          <a:p>
            <a:pPr lvl="1" eaLnBrk="1" hangingPunct="1"/>
            <a:endParaRPr lang="en-US" sz="2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But, collusion tends to be unstable. </a:t>
            </a:r>
          </a:p>
          <a:p>
            <a:pPr lvl="2" eaLnBrk="1" hangingPunct="1"/>
            <a:r>
              <a:rPr lang="en-US" dirty="0">
                <a:latin typeface="Helvetica Neue" pitchFamily="-107" charset="0"/>
                <a:ea typeface="MS PGothic" pitchFamily="34" charset="-128"/>
                <a:cs typeface="MS PGothic" pitchFamily="34" charset="-128"/>
              </a:rPr>
              <a:t>Why?</a:t>
            </a:r>
          </a:p>
          <a:p>
            <a:pPr lvl="1" eaLnBrk="1" hangingPunct="1"/>
            <a:endParaRPr lang="en-US" sz="2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So competition between firms drives price down below the monopoly price.</a:t>
            </a:r>
          </a:p>
          <a:p>
            <a:pPr lvl="1" eaLnBrk="1" hangingPunct="1"/>
            <a:endParaRPr lang="en-US" sz="2800" dirty="0">
              <a:latin typeface="Helvetica Neue" pitchFamily="-107" charset="0"/>
              <a:cs typeface="Arial" pitchFamily="-107" charset="0"/>
            </a:endParaRPr>
          </a:p>
          <a:p>
            <a:pPr lvl="1" eaLnBrk="1" hangingPunct="1"/>
            <a:endParaRPr lang="en-US" sz="2800" dirty="0">
              <a:latin typeface="Helvetica Neue" pitchFamily="-107" charset="0"/>
              <a:cs typeface="Arial" pitchFamily="-107" charset="0"/>
            </a:endParaRPr>
          </a:p>
          <a:p>
            <a:pPr lvl="1" eaLnBrk="1" hangingPunct="1"/>
            <a:endParaRPr lang="en-US" sz="2800" dirty="0">
              <a:latin typeface="Helvetica Neue" pitchFamily="-107" charset="0"/>
              <a:cs typeface="Arial" pitchFamily="-107" charset="0"/>
            </a:endParaRPr>
          </a:p>
          <a:p>
            <a:pPr lvl="1" eaLnBrk="1" hangingPunct="1"/>
            <a:endParaRPr lang="en-US" sz="24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10413</TotalTime>
  <Words>8684</Words>
  <Application>Microsoft Macintosh PowerPoint</Application>
  <PresentationFormat>On-screen Show (4:3)</PresentationFormat>
  <Paragraphs>1329</Paragraphs>
  <Slides>60</Slides>
  <Notes>60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60</vt:i4>
      </vt:variant>
    </vt:vector>
  </HeadingPairs>
  <TitlesOfParts>
    <vt:vector size="74" baseType="lpstr">
      <vt:lpstr>Arial</vt:lpstr>
      <vt:lpstr>Calibri</vt:lpstr>
      <vt:lpstr>Helvetica Neue</vt:lpstr>
      <vt:lpstr>Helvetica Neue Medium</vt:lpstr>
      <vt:lpstr>MS PGothic</vt:lpstr>
      <vt:lpstr>ＭＳ Ｐゴシック</vt:lpstr>
      <vt:lpstr>Times New Roman</vt:lpstr>
      <vt:lpstr>Wingdings</vt:lpstr>
      <vt:lpstr>ヒラギノ角ゴ Pro W3</vt:lpstr>
      <vt:lpstr>Office Theme</vt:lpstr>
      <vt:lpstr>4_Office Theme</vt:lpstr>
      <vt:lpstr>5_Office Theme</vt:lpstr>
      <vt:lpstr>7_Office Theme</vt:lpstr>
      <vt:lpstr>1_Office Theme</vt:lpstr>
      <vt:lpstr>Oligopoly and Strategic Behavior</vt:lpstr>
      <vt:lpstr>Economics in A Beautiful Mind</vt:lpstr>
      <vt:lpstr>Previously</vt:lpstr>
      <vt:lpstr>Big Questions</vt:lpstr>
      <vt:lpstr>What Is Oligopoly?</vt:lpstr>
      <vt:lpstr>Measuring Concentrations of Industries—1 </vt:lpstr>
      <vt:lpstr>CR(4)s in the United States</vt:lpstr>
      <vt:lpstr>Measuring Concentrations of Industries</vt:lpstr>
      <vt:lpstr>Collusion and Cartels—1 </vt:lpstr>
      <vt:lpstr>Collusion and Cartels—2 </vt:lpstr>
      <vt:lpstr>Cell Phone Market—1 </vt:lpstr>
      <vt:lpstr>Cell Phone Market—2 </vt:lpstr>
      <vt:lpstr>Cell Phone Market—3 </vt:lpstr>
      <vt:lpstr>Mutual Interdependence</vt:lpstr>
      <vt:lpstr>Nash Equilibrium</vt:lpstr>
      <vt:lpstr>Cell Phone Market—4 </vt:lpstr>
      <vt:lpstr>Cell Phone Market—5 </vt:lpstr>
      <vt:lpstr>Competition, Duopoly, Monopoly</vt:lpstr>
      <vt:lpstr>Oligopoly with More than Two Firms—1 </vt:lpstr>
      <vt:lpstr>Oligopoly with More than Two Firms—2 </vt:lpstr>
      <vt:lpstr>Economics in the Real World: OPEC—1 </vt:lpstr>
      <vt:lpstr>Economics in the Real World: OPEC—2 </vt:lpstr>
      <vt:lpstr>Practice What You Know—1 </vt:lpstr>
      <vt:lpstr>Practice What You Know—2 </vt:lpstr>
      <vt:lpstr>How Does Game Theory Explain Strategic Behavior?</vt:lpstr>
      <vt:lpstr>Strategic Behavior and the Dominant Strategy</vt:lpstr>
      <vt:lpstr>Presenting the Prisoner’s  Dilemma</vt:lpstr>
      <vt:lpstr>Economics in Murder by Numbers</vt:lpstr>
      <vt:lpstr>Game Theory</vt:lpstr>
      <vt:lpstr>Analyzing the Prisoner’s Dilemma—1 </vt:lpstr>
      <vt:lpstr>Analyzing the Prisoner’s Dilemma—2 </vt:lpstr>
      <vt:lpstr>Economics in The Dark Knight</vt:lpstr>
      <vt:lpstr>Economics in Golden Balls</vt:lpstr>
      <vt:lpstr>Duopoly and the Prisoner’s Dilemma</vt:lpstr>
      <vt:lpstr>Advertising and the Prisoner’s Dilemma</vt:lpstr>
      <vt:lpstr>Intuition of Advertising Prisoner’s Dilemma</vt:lpstr>
      <vt:lpstr>An Effort Dilemma</vt:lpstr>
      <vt:lpstr>Class Activity: Think-Pair-Share: Prisoner’s Dilemma in Everyday Life</vt:lpstr>
      <vt:lpstr>Escaping the Prisoner’s Dilemma</vt:lpstr>
      <vt:lpstr>Escaping the Prisoner’s Dilemma in the Long Run</vt:lpstr>
      <vt:lpstr>Economics in L.A. Confidential</vt:lpstr>
      <vt:lpstr>Sequential Games—1 </vt:lpstr>
      <vt:lpstr>Cooperate or Not</vt:lpstr>
      <vt:lpstr>Sequential Games—2 </vt:lpstr>
      <vt:lpstr>Game Theory: Some Extensions</vt:lpstr>
      <vt:lpstr>No Dominant Strategy or Nash Equilibrium: Racquetball</vt:lpstr>
      <vt:lpstr>Multiple Nash Equilibria: Battle of the Sexes</vt:lpstr>
      <vt:lpstr>Practice What You Know—3 </vt:lpstr>
      <vt:lpstr>Practice What You Know—4 </vt:lpstr>
      <vt:lpstr>Economics in The Informant</vt:lpstr>
      <vt:lpstr>Government Policies and Oligopoly Behavior—1 </vt:lpstr>
      <vt:lpstr>Government Policies and Oligopoly Behavior—2 </vt:lpstr>
      <vt:lpstr>Predatory Pricing</vt:lpstr>
      <vt:lpstr>Network Externalities—1 </vt:lpstr>
      <vt:lpstr>Network Externalities—2 </vt:lpstr>
      <vt:lpstr>Network Externalities—3 </vt:lpstr>
      <vt:lpstr>Practice What You Know—5 </vt:lpstr>
      <vt:lpstr>Practice What You Know—6 </vt:lpstr>
      <vt:lpstr>PowerPoint Presentation</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Reuter, Victoria</cp:lastModifiedBy>
  <cp:revision>606</cp:revision>
  <dcterms:created xsi:type="dcterms:W3CDTF">2017-02-15T19:40:43Z</dcterms:created>
  <dcterms:modified xsi:type="dcterms:W3CDTF">2017-10-19T18:53:18Z</dcterms:modified>
</cp:coreProperties>
</file>